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0.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Lst>
  <p:notesMasterIdLst>
    <p:notesMasterId r:id="rId71"/>
  </p:notesMasterIdLst>
  <p:sldIdLst>
    <p:sldId id="263" r:id="rId14"/>
    <p:sldId id="447" r:id="rId15"/>
    <p:sldId id="3360" r:id="rId16"/>
    <p:sldId id="331" r:id="rId17"/>
    <p:sldId id="332" r:id="rId18"/>
    <p:sldId id="448" r:id="rId19"/>
    <p:sldId id="390" r:id="rId20"/>
    <p:sldId id="315" r:id="rId21"/>
    <p:sldId id="413" r:id="rId22"/>
    <p:sldId id="452" r:id="rId23"/>
    <p:sldId id="2699" r:id="rId24"/>
    <p:sldId id="3422" r:id="rId25"/>
    <p:sldId id="1555" r:id="rId26"/>
    <p:sldId id="318" r:id="rId27"/>
    <p:sldId id="319" r:id="rId28"/>
    <p:sldId id="320" r:id="rId29"/>
    <p:sldId id="321" r:id="rId30"/>
    <p:sldId id="3414" r:id="rId31"/>
    <p:sldId id="3415" r:id="rId32"/>
    <p:sldId id="3416" r:id="rId33"/>
    <p:sldId id="3417" r:id="rId34"/>
    <p:sldId id="3418" r:id="rId35"/>
    <p:sldId id="3388" r:id="rId36"/>
    <p:sldId id="291" r:id="rId37"/>
    <p:sldId id="3419" r:id="rId38"/>
    <p:sldId id="3420" r:id="rId39"/>
    <p:sldId id="1603" r:id="rId40"/>
    <p:sldId id="1601" r:id="rId41"/>
    <p:sldId id="1602" r:id="rId42"/>
    <p:sldId id="3421" r:id="rId43"/>
    <p:sldId id="1605" r:id="rId44"/>
    <p:sldId id="1604" r:id="rId45"/>
    <p:sldId id="1557" r:id="rId46"/>
    <p:sldId id="1607" r:id="rId47"/>
    <p:sldId id="1617" r:id="rId48"/>
    <p:sldId id="1608" r:id="rId49"/>
    <p:sldId id="1606" r:id="rId50"/>
    <p:sldId id="1609" r:id="rId51"/>
    <p:sldId id="1610" r:id="rId52"/>
    <p:sldId id="453" r:id="rId53"/>
    <p:sldId id="3426" r:id="rId54"/>
    <p:sldId id="3424" r:id="rId55"/>
    <p:sldId id="3425" r:id="rId56"/>
    <p:sldId id="3378" r:id="rId57"/>
    <p:sldId id="3379" r:id="rId58"/>
    <p:sldId id="3427" r:id="rId59"/>
    <p:sldId id="3428" r:id="rId60"/>
    <p:sldId id="1598" r:id="rId61"/>
    <p:sldId id="3411" r:id="rId62"/>
    <p:sldId id="1553" r:id="rId63"/>
    <p:sldId id="1593" r:id="rId64"/>
    <p:sldId id="1594" r:id="rId65"/>
    <p:sldId id="3412" r:id="rId66"/>
    <p:sldId id="1554" r:id="rId67"/>
    <p:sldId id="3423" r:id="rId68"/>
    <p:sldId id="481" r:id="rId69"/>
    <p:sldId id="342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49" dt="2018-12-02T20:25:38.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74905"/>
  </p:normalViewPr>
  <p:slideViewPr>
    <p:cSldViewPr snapToGrid="0" snapToObjects="1">
      <p:cViewPr varScale="1">
        <p:scale>
          <a:sx n="102" d="100"/>
          <a:sy n="102" d="100"/>
        </p:scale>
        <p:origin x="17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8-12-02T19:43:36.843" v="930" actId="115"/>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add">
        <pc:chgData name="Wood, Keith" userId="83168dcd-5f76-4902-bb11-2711d8c988ce" providerId="ADAL" clId="{216E38BA-D92A-484A-BE1C-2693E0FB2284}" dt="2018-11-30T18:41:25.660" v="295"/>
        <pc:sldMkLst>
          <pc:docMk/>
          <pc:sldMk cId="1088550745" sldId="291"/>
        </pc:sldMkLst>
      </pc:sldChg>
      <pc:sldChg chg="add">
        <pc:chgData name="Wood, Keith" userId="83168dcd-5f76-4902-bb11-2711d8c988ce" providerId="ADAL" clId="{216E38BA-D92A-484A-BE1C-2693E0FB2284}" dt="2018-11-30T17:28:29.489" v="290"/>
        <pc:sldMkLst>
          <pc:docMk/>
          <pc:sldMk cId="2837114483" sldId="315"/>
        </pc:sldMkLst>
      </pc:sldChg>
      <pc:sldChg chg="add">
        <pc:chgData name="Wood, Keith" userId="83168dcd-5f76-4902-bb11-2711d8c988ce" providerId="ADAL" clId="{216E38BA-D92A-484A-BE1C-2693E0FB2284}" dt="2018-11-30T17:28:43.086" v="291"/>
        <pc:sldMkLst>
          <pc:docMk/>
          <pc:sldMk cId="3822394188" sldId="413"/>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pc:chgData name="Wood, Keith" userId="83168dcd-5f76-4902-bb11-2711d8c988ce" providerId="ADAL" clId="{216E38BA-D92A-484A-BE1C-2693E0FB2284}" dt="2018-11-30T18:41:25.660" v="295"/>
        <pc:sldMkLst>
          <pc:docMk/>
          <pc:sldMk cId="3473756431" sldId="1601"/>
        </pc:sldMkLst>
      </pc:sldChg>
      <pc:sldChg chg="add">
        <pc:chgData name="Wood, Keith" userId="83168dcd-5f76-4902-bb11-2711d8c988ce" providerId="ADAL" clId="{216E38BA-D92A-484A-BE1C-2693E0FB2284}" dt="2018-11-30T18:41:25.660" v="295"/>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pc:chgData name="Wood, Keith" userId="83168dcd-5f76-4902-bb11-2711d8c988ce" providerId="ADAL" clId="{216E38BA-D92A-484A-BE1C-2693E0FB2284}" dt="2018-11-30T18:41:25.660" v="295"/>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pc:chgData name="Wood, Keith" userId="83168dcd-5f76-4902-bb11-2711d8c988ce" providerId="ADAL" clId="{216E38BA-D92A-484A-BE1C-2693E0FB2284}" dt="2018-11-30T18:41:25.660" v="295"/>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add">
        <pc:chgData name="Wood, Keith" userId="83168dcd-5f76-4902-bb11-2711d8c988ce" providerId="ADAL" clId="{216E38BA-D92A-484A-BE1C-2693E0FB2284}" dt="2018-11-30T18:41:25.660" v="295"/>
        <pc:sldMkLst>
          <pc:docMk/>
          <pc:sldMk cId="3042238744" sldId="1617"/>
        </pc:sldMkLst>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8-12-02T19:43:36.843" v="930" actId="115"/>
        <pc:sldMkLst>
          <pc:docMk/>
          <pc:sldMk cId="11206273" sldId="3360"/>
        </pc:sldMkLst>
        <pc:spChg chg="add mod">
          <ac:chgData name="Wood, Keith" userId="83168dcd-5f76-4902-bb11-2711d8c988ce" providerId="ADAL" clId="{216E38BA-D92A-484A-BE1C-2693E0FB2284}" dt="2018-12-02T19:43:36.843" v="930" actId="115"/>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pc:chgData name="Wood, Keith" userId="83168dcd-5f76-4902-bb11-2711d8c988ce" providerId="ADAL" clId="{216E38BA-D92A-484A-BE1C-2693E0FB2284}" dt="2018-11-30T18:41:25.660" v="295"/>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 Id="rId4" Type="http://schemas.openxmlformats.org/officeDocument/2006/relationships/image" Target="../media/image9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 Id="rId4" Type="http://schemas.openxmlformats.org/officeDocument/2006/relationships/image" Target="../media/image9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dirty="0"/>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dirty="0"/>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dirty="0"/>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dirty="0"/>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dirty="0"/>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52D73C4C-F362-4CDF-855C-136CDCED447E}" type="presOf" srcId="{CE18DEFD-80B4-4B9C-A0B0-EF0E9AB65F23}" destId="{DF3B651E-A19C-4590-89AA-3B9C95C1B747}" srcOrd="0" destOrd="0" presId="urn:microsoft.com/office/officeart/2005/8/layout/vList6"/>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21C10D5C-409E-48A8-BCE3-109A59EB9E94}" srcId="{31ABE044-29F6-4F30-801A-31E35CA94FA8}" destId="{D4CD300B-D73C-411D-A39E-3A4CE7EF6EEF}" srcOrd="2" destOrd="0" parTransId="{966F3F92-3E56-4DB4-B354-83090EEDFB21}" sibTransId="{D772DDD4-BFA5-4FDF-A89A-CECB52D47770}"/>
    <dgm:cxn modelId="{37B4606C-E525-46DD-A4A2-7148B0013C38}" srcId="{D4CD300B-D73C-411D-A39E-3A4CE7EF6EEF}" destId="{8BC876D5-8F3E-4B68-8557-868DE33D9E06}" srcOrd="0" destOrd="0" parTransId="{A33CB741-CF0F-4C46-AF92-46B1B6BAF60E}" sibTransId="{2E0B434D-9ABC-412A-AA32-383918FAB4B2}"/>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One-Turn FAQ</a:t>
          </a:r>
          <a:endParaRPr lang="en-US" sz="1300" b="0" kern="1200" dirty="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Conversational Task Completion</a:t>
          </a:r>
        </a:p>
      </dsp:txBody>
      <dsp:txXfrm>
        <a:off x="222151" y="4495511"/>
        <a:ext cx="1451620" cy="62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5.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10</a:t>
            </a:fld>
            <a:endParaRPr lang="en-US"/>
          </a:p>
        </p:txBody>
      </p:sp>
    </p:spTree>
    <p:extLst>
      <p:ext uri="{BB962C8B-B14F-4D97-AF65-F5344CB8AC3E}">
        <p14:creationId xmlns:p14="http://schemas.microsoft.com/office/powerpoint/2010/main" val="3749727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12</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97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8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834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945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09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12/2/18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398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82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578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40</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985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43</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05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196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114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a:solidFill>
                  <a:schemeClr val="tx1"/>
                </a:solidFill>
                <a:effectLst/>
                <a:latin typeface="+mn-lt"/>
                <a:ea typeface="+mn-ea"/>
                <a:cs typeface="+mn-cs"/>
              </a:rPr>
              <a:t>Background</a:t>
            </a:r>
            <a:endParaRPr lang="en-US" sz="1200" kern="1200">
              <a:solidFill>
                <a:schemeClr val="tx1"/>
              </a:solidFill>
              <a:effectLst/>
              <a:latin typeface="+mn-lt"/>
              <a:ea typeface="+mn-ea"/>
              <a:cs typeface="+mn-cs"/>
            </a:endParaRPr>
          </a:p>
          <a:p>
            <a:r>
              <a:rPr lang="en-US" sz="1200"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Situation</a:t>
            </a:r>
            <a:endParaRPr lang="en-US" sz="1200" kern="1200">
              <a:solidFill>
                <a:schemeClr val="tx1"/>
              </a:solidFill>
              <a:effectLst/>
              <a:latin typeface="+mn-lt"/>
              <a:ea typeface="+mn-ea"/>
              <a:cs typeface="+mn-cs"/>
            </a:endParaRPr>
          </a:p>
          <a:p>
            <a:r>
              <a:rPr lang="en-US" sz="1200"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Solution Vision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err="1">
                <a:solidFill>
                  <a:schemeClr val="tx1"/>
                </a:solidFill>
                <a:effectLst/>
                <a:latin typeface="+mn-lt"/>
                <a:ea typeface="+mn-ea"/>
                <a:cs typeface="+mn-cs"/>
              </a:rPr>
              <a:t>Oauth</a:t>
            </a:r>
            <a:r>
              <a:rPr lang="en-US" sz="1200" kern="1200">
                <a:solidFill>
                  <a:schemeClr val="tx1"/>
                </a:solidFill>
                <a:effectLst/>
                <a:latin typeface="+mn-lt"/>
                <a:ea typeface="+mn-ea"/>
                <a:cs typeface="+mn-cs"/>
              </a:rPr>
              <a:t> (first application to use TDA’s new </a:t>
            </a:r>
            <a:r>
              <a:rPr lang="en-US" sz="1200" kern="1200" err="1">
                <a:solidFill>
                  <a:schemeClr val="tx1"/>
                </a:solidFill>
                <a:effectLst/>
                <a:latin typeface="+mn-lt"/>
                <a:ea typeface="+mn-ea"/>
                <a:cs typeface="+mn-cs"/>
              </a:rPr>
              <a:t>Oauth</a:t>
            </a:r>
            <a:r>
              <a:rPr lang="en-US" sz="1200" kern="120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err="1">
                <a:solidFill>
                  <a:schemeClr val="tx1"/>
                </a:solidFill>
                <a:effectLst/>
                <a:latin typeface="+mn-lt"/>
                <a:ea typeface="+mn-ea"/>
                <a:cs typeface="+mn-cs"/>
              </a:rPr>
              <a:t>quizes</a:t>
            </a:r>
            <a:r>
              <a:rPr lang="en-US" sz="1200" kern="120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err="1">
                <a:solidFill>
                  <a:schemeClr val="tx1"/>
                </a:solidFill>
                <a:effectLst/>
                <a:latin typeface="+mn-lt"/>
                <a:ea typeface="+mn-ea"/>
                <a:cs typeface="+mn-cs"/>
              </a:rPr>
              <a:t>LifeFolio</a:t>
            </a:r>
            <a:r>
              <a:rPr lang="en-US" sz="1200" kern="1200">
                <a:solidFill>
                  <a:schemeClr val="tx1"/>
                </a:solidFill>
                <a:effectLst/>
                <a:latin typeface="+mn-lt"/>
                <a:ea typeface="+mn-ea"/>
                <a:cs typeface="+mn-cs"/>
              </a:rPr>
              <a:t> for social financial content,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chat bot runs on an Azure App Service connected to Cosmos DB for bot state, Redis for caching/inter process locking, Blob Storage for dynamically rendered content storage, Application Insights for detailed telemetry tracking, LUIS for Natural Language Understanding and </a:t>
            </a:r>
            <a:r>
              <a:rPr lang="en-US" sz="1200" kern="1200" err="1">
                <a:solidFill>
                  <a:schemeClr val="tx1"/>
                </a:solidFill>
                <a:effectLst/>
                <a:latin typeface="+mn-lt"/>
                <a:ea typeface="+mn-ea"/>
                <a:cs typeface="+mn-cs"/>
              </a:rPr>
              <a:t>QnA</a:t>
            </a:r>
            <a:r>
              <a:rPr lang="en-US" sz="1200" kern="1200">
                <a:solidFill>
                  <a:schemeClr val="tx1"/>
                </a:solidFill>
                <a:effectLst/>
                <a:latin typeface="+mn-lt"/>
                <a:ea typeface="+mn-ea"/>
                <a:cs typeface="+mn-cs"/>
              </a:rPr>
              <a:t> Maker for cross-channel, rich FAQ. LUIS and </a:t>
            </a:r>
            <a:r>
              <a:rPr lang="en-US" sz="1200" kern="1200" err="1">
                <a:solidFill>
                  <a:schemeClr val="tx1"/>
                </a:solidFill>
                <a:effectLst/>
                <a:latin typeface="+mn-lt"/>
                <a:ea typeface="+mn-ea"/>
                <a:cs typeface="+mn-cs"/>
              </a:rPr>
              <a:t>QnA</a:t>
            </a:r>
            <a:r>
              <a:rPr lang="en-US" sz="1200" kern="120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err="1">
                <a:solidFill>
                  <a:schemeClr val="tx1"/>
                </a:solidFill>
                <a:effectLst/>
                <a:latin typeface="+mn-lt"/>
                <a:ea typeface="+mn-ea"/>
                <a:cs typeface="+mn-cs"/>
              </a:rPr>
              <a:t>BotBuilder</a:t>
            </a:r>
            <a:r>
              <a:rPr lang="en-US" sz="1200" kern="1200">
                <a:solidFill>
                  <a:schemeClr val="tx1"/>
                </a:solidFill>
                <a:effectLst/>
                <a:latin typeface="+mn-lt"/>
                <a:ea typeface="+mn-ea"/>
                <a:cs typeface="+mn-cs"/>
              </a:rPr>
              <a:t> Tools that allow LUIS model management using .</a:t>
            </a:r>
            <a:r>
              <a:rPr lang="en-US" sz="1200" kern="1200" err="1">
                <a:solidFill>
                  <a:schemeClr val="tx1"/>
                </a:solidFill>
                <a:effectLst/>
                <a:latin typeface="+mn-lt"/>
                <a:ea typeface="+mn-ea"/>
                <a:cs typeface="+mn-cs"/>
              </a:rPr>
              <a:t>lu</a:t>
            </a:r>
            <a:r>
              <a:rPr lang="en-US" sz="1200" kern="1200">
                <a:solidFill>
                  <a:schemeClr val="tx1"/>
                </a:solidFill>
                <a:effectLst/>
                <a:latin typeface="+mn-lt"/>
                <a:ea typeface="+mn-ea"/>
                <a:cs typeface="+mn-cs"/>
              </a:rPr>
              <a:t> files in git for easy diff tracking and version management. </a:t>
            </a:r>
            <a:r>
              <a:rPr lang="en-US" sz="1200" kern="1200" err="1">
                <a:solidFill>
                  <a:schemeClr val="tx1"/>
                </a:solidFill>
                <a:effectLst/>
                <a:latin typeface="+mn-lt"/>
                <a:ea typeface="+mn-ea"/>
                <a:cs typeface="+mn-cs"/>
              </a:rPr>
              <a:t>QnA</a:t>
            </a:r>
            <a:r>
              <a:rPr lang="en-US" sz="1200" kern="120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err="1">
                <a:solidFill>
                  <a:schemeClr val="tx1"/>
                </a:solidFill>
                <a:effectLst/>
                <a:latin typeface="+mn-lt"/>
                <a:ea typeface="+mn-ea"/>
                <a:cs typeface="+mn-cs"/>
              </a:rPr>
              <a:t>ASP.Net</a:t>
            </a:r>
            <a:r>
              <a:rPr lang="en-US" sz="1200" kern="120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docs.microsoft.com</a:t>
            </a:r>
            <a:r>
              <a:rPr lang="en-US"/>
              <a:t>/</a:t>
            </a:r>
            <a:r>
              <a:rPr lang="en-US" err="1"/>
              <a:t>en</a:t>
            </a:r>
            <a:r>
              <a:rPr lang="en-US"/>
              <a:t>-us/bot-framework/overview-how-bot-framework-works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70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48C808-824F-4EDD-A7F9-FA57ED147ABF}"/>
              </a:ext>
            </a:extLst>
          </p:cNvPr>
          <p:cNvGrpSpPr/>
          <p:nvPr userDrawn="1"/>
        </p:nvGrpSpPr>
        <p:grpSpPr>
          <a:xfrm>
            <a:off x="-9893" y="-1"/>
            <a:ext cx="12201889" cy="6858001"/>
            <a:chOff x="-10091" y="-1"/>
            <a:chExt cx="12446562" cy="6994526"/>
          </a:xfrm>
        </p:grpSpPr>
        <p:pic>
          <p:nvPicPr>
            <p:cNvPr id="9" name="Picture 8">
              <a:extLst>
                <a:ext uri="{FF2B5EF4-FFF2-40B4-BE49-F238E27FC236}">
                  <a16:creationId xmlns:a16="http://schemas.microsoft.com/office/drawing/2014/main" id="{989B9989-549C-424A-938F-E5635DBF223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a:extLst>
                <a:ext uri="{FF2B5EF4-FFF2-40B4-BE49-F238E27FC236}">
                  <a16:creationId xmlns:a16="http://schemas.microsoft.com/office/drawing/2014/main" id="{E778E590-843A-46B3-B31F-19148EE64349}"/>
                </a:ext>
              </a:extLst>
            </p:cNvPr>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7C9C151F-A24E-4C37-9BF9-242EEAC97392}"/>
              </a:ext>
            </a:extLst>
          </p:cNvPr>
          <p:cNvGrpSpPr>
            <a:grpSpLocks noChangeAspect="1"/>
          </p:cNvGrpSpPr>
          <p:nvPr userDrawn="1"/>
        </p:nvGrpSpPr>
        <p:grpSpPr bwMode="black">
          <a:xfrm>
            <a:off x="705182" y="485760"/>
            <a:ext cx="1419662" cy="304828"/>
            <a:chOff x="457200" y="1643393"/>
            <a:chExt cx="4492753" cy="964540"/>
          </a:xfrm>
        </p:grpSpPr>
        <p:pic>
          <p:nvPicPr>
            <p:cNvPr id="6" name="Picture 5">
              <a:extLst>
                <a:ext uri="{FF2B5EF4-FFF2-40B4-BE49-F238E27FC236}">
                  <a16:creationId xmlns:a16="http://schemas.microsoft.com/office/drawing/2014/main" id="{1B0384F9-D910-4718-A165-E4D2F17723C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957B515C-B12E-4972-97E1-962A708382D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TextBox 1">
            <a:extLst>
              <a:ext uri="{FF2B5EF4-FFF2-40B4-BE49-F238E27FC236}">
                <a16:creationId xmlns:a16="http://schemas.microsoft.com/office/drawing/2014/main" id="{3865E86F-057E-437E-8DD9-3BC011C63288}"/>
              </a:ext>
            </a:extLst>
          </p:cNvPr>
          <p:cNvSpPr txBox="1"/>
          <p:nvPr userDrawn="1"/>
        </p:nvSpPr>
        <p:spPr>
          <a:xfrm>
            <a:off x="705181" y="890786"/>
            <a:ext cx="6028993" cy="830997"/>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Bot in a </a:t>
            </a:r>
            <a:r>
              <a:rPr lang="en-US" sz="4800" b="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Day</a:t>
            </a:r>
          </a:p>
        </p:txBody>
      </p:sp>
      <p:pic>
        <p:nvPicPr>
          <p:cNvPr id="19" name="Picture 18">
            <a:extLst>
              <a:ext uri="{FF2B5EF4-FFF2-40B4-BE49-F238E27FC236}">
                <a16:creationId xmlns:a16="http://schemas.microsoft.com/office/drawing/2014/main" id="{B67739F8-4725-43F3-BC23-D93F53B229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22335" y="407431"/>
            <a:ext cx="2438400" cy="451821"/>
          </a:xfrm>
          <a:prstGeom prst="rect">
            <a:avLst/>
          </a:prstGeom>
        </p:spPr>
      </p:pic>
    </p:spTree>
    <p:extLst>
      <p:ext uri="{BB962C8B-B14F-4D97-AF65-F5344CB8AC3E}">
        <p14:creationId xmlns:p14="http://schemas.microsoft.com/office/powerpoint/2010/main" val="5053775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02/12/2018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10" Type="http://schemas.openxmlformats.org/officeDocument/2006/relationships/image" Target="../media/image32.png"/><Relationship Id="rId4" Type="http://schemas.openxmlformats.org/officeDocument/2006/relationships/slideLayout" Target="../slideLayouts/slideLayout159.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image" Target="../media/image12.emf"/><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1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image" Target="../media/image39.emf"/><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theme" Target="../theme/theme12.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image" Target="../media/image47.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4.png"/><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image" Target="../media/image19.png"/><Relationship Id="rId5" Type="http://schemas.openxmlformats.org/officeDocument/2006/relationships/slideLayout" Target="../slideLayouts/slideLayout83.xml"/><Relationship Id="rId10" Type="http://schemas.openxmlformats.org/officeDocument/2006/relationships/image" Target="../media/image18.png"/><Relationship Id="rId4" Type="http://schemas.openxmlformats.org/officeDocument/2006/relationships/slideLayout" Target="../slideLayouts/slideLayout8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2.emf"/><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8.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theme" Target="../theme/theme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5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12/2/18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12/2/18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github.com/kwood-insight/LearnAI-Bootcamp"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0.xml"/><Relationship Id="rId16" Type="http://schemas.openxmlformats.org/officeDocument/2006/relationships/image" Target="../media/image73.png"/><Relationship Id="rId1" Type="http://schemas.openxmlformats.org/officeDocument/2006/relationships/slideLayout" Target="../slideLayouts/slideLayout6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svg"/><Relationship Id="rId2" Type="http://schemas.openxmlformats.org/officeDocument/2006/relationships/notesSlide" Target="../notesSlides/notesSlide11.xml"/><Relationship Id="rId1" Type="http://schemas.openxmlformats.org/officeDocument/2006/relationships/slideLayout" Target="../slideLayouts/slideLayout71.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222.xml"/><Relationship Id="rId5" Type="http://schemas.openxmlformats.org/officeDocument/2006/relationships/image" Target="../media/image86.png"/><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5.xml"/><Relationship Id="rId1" Type="http://schemas.openxmlformats.org/officeDocument/2006/relationships/slideLayout" Target="../slideLayouts/slideLayout222.xml"/><Relationship Id="rId5" Type="http://schemas.openxmlformats.org/officeDocument/2006/relationships/image" Target="../media/image86.png"/><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222.xml"/><Relationship Id="rId5" Type="http://schemas.openxmlformats.org/officeDocument/2006/relationships/image" Target="../media/image86.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7.xml"/><Relationship Id="rId1" Type="http://schemas.openxmlformats.org/officeDocument/2006/relationships/slideLayout" Target="../slideLayouts/slideLayout222.xml"/><Relationship Id="rId5" Type="http://schemas.openxmlformats.org/officeDocument/2006/relationships/image" Target="../media/image86.png"/><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122.xml"/><Relationship Id="rId5" Type="http://schemas.openxmlformats.org/officeDocument/2006/relationships/image" Target="../media/image89.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9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10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0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3.xml"/><Relationship Id="rId1" Type="http://schemas.openxmlformats.org/officeDocument/2006/relationships/slideLayout" Target="../slideLayouts/slideLayout84.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10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4.xml"/><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7.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8.xml"/><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64.xml"/><Relationship Id="rId5" Type="http://schemas.openxmlformats.org/officeDocument/2006/relationships/image" Target="../media/image96.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hyperlink" Target="https://azure.github.io/LearnAI-Bootcamp/lab01.5-luis/0_README" TargetMode="External"/><Relationship Id="rId2" Type="http://schemas.openxmlformats.org/officeDocument/2006/relationships/notesSlide" Target="../notesSlides/notesSlide41.xml"/><Relationship Id="rId1" Type="http://schemas.openxmlformats.org/officeDocument/2006/relationships/slideLayout" Target="../slideLayouts/slideLayout10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16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9.xml"/><Relationship Id="rId1" Type="http://schemas.openxmlformats.org/officeDocument/2006/relationships/slideLayout" Target="../slideLayouts/slideLayout9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105.xml"/><Relationship Id="rId6" Type="http://schemas.openxmlformats.org/officeDocument/2006/relationships/image" Target="../media/image101.jpg"/><Relationship Id="rId5" Type="http://schemas.openxmlformats.org/officeDocument/2006/relationships/image" Target="../media/image100.jp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0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1.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160.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54.xml"/><Relationship Id="rId1" Type="http://schemas.openxmlformats.org/officeDocument/2006/relationships/slideLayout" Target="../slideLayouts/slideLayout19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7.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4.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50.tiff"/><Relationship Id="rId9" Type="http://schemas.openxmlformats.org/officeDocument/2006/relationships/hyperlink" Target="https://aka.ms/csdoc"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64.xml"/><Relationship Id="rId7" Type="http://schemas.openxmlformats.org/officeDocument/2006/relationships/image" Target="../media/image53.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emf"/><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notesSlide" Target="../notesSlides/notesSlide8.xml"/><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2432104"/>
            <a:ext cx="11728224" cy="3168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4625" marR="0" lvl="0" indent="-174625" algn="l" defTabSz="896386" rtl="0" eaLnBrk="0" fontAlgn="base" latinLnBrk="0" hangingPunct="0">
              <a:lnSpc>
                <a:spcPct val="100000"/>
              </a:lnSpc>
              <a:spcBef>
                <a:spcPct val="0"/>
              </a:spcBef>
              <a:spcAft>
                <a:spcPct val="0"/>
              </a:spcAft>
              <a:buClrTx/>
              <a:buSzTx/>
              <a:buFontTx/>
              <a:buChar char="•"/>
              <a:tabLst/>
              <a:defRPr/>
            </a:pPr>
            <a:r>
              <a:rPr kumimoji="0" lang="en-US" sz="2000" b="1" i="0" u="none" strike="noStrike" kern="1200" cap="none" spc="0" normalizeH="0" baseline="0" noProof="0" dirty="0" err="1">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Instal</a:t>
            </a: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l </a:t>
            </a:r>
            <a:r>
              <a:rPr kumimoji="0" lang="en-US" sz="2000" b="1" i="0" u="none" strike="noStrike" kern="1200" cap="none" spc="0" normalizeH="0" baseline="0" noProof="0" dirty="0" err="1">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Visua</a:t>
            </a: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l Studio 2017</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mseventXXXXX</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a:rPr>
              <a:t>https://github.com/kwood-insight/LearnAI-Bootcamp</a:t>
            </a: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769053E-B9F7-4A1D-92A7-0BFFB0F13062}"/>
              </a:ext>
            </a:extLst>
          </p:cNvPr>
          <p:cNvGrpSpPr/>
          <p:nvPr/>
        </p:nvGrpSpPr>
        <p:grpSpPr>
          <a:xfrm>
            <a:off x="6243367" y="5342407"/>
            <a:ext cx="3462883" cy="1020094"/>
            <a:chOff x="6368559" y="5449036"/>
            <a:chExt cx="3532321" cy="1040549"/>
          </a:xfrm>
        </p:grpSpPr>
        <p:sp>
          <p:nvSpPr>
            <p:cNvPr id="56" name="Rectangle 55">
              <a:extLst>
                <a:ext uri="{FF2B5EF4-FFF2-40B4-BE49-F238E27FC236}">
                  <a16:creationId xmlns:a16="http://schemas.microsoft.com/office/drawing/2014/main" id="{414E0362-1491-4F49-B07C-5E46D6D26CB1}"/>
                </a:ext>
              </a:extLst>
            </p:cNvPr>
            <p:cNvSpPr/>
            <p:nvPr/>
          </p:nvSpPr>
          <p:spPr bwMode="auto">
            <a:xfrm>
              <a:off x="6368559" y="5449378"/>
              <a:ext cx="3532321" cy="1040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DirectLine</a:t>
              </a:r>
              <a:endParaRPr lang="en-US" sz="2353">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F90B6A1D-ECC7-42A7-92D3-5BC1128E3D16}"/>
                </a:ext>
              </a:extLst>
            </p:cNvPr>
            <p:cNvSpPr/>
            <p:nvPr/>
          </p:nvSpPr>
          <p:spPr bwMode="auto">
            <a:xfrm>
              <a:off x="6374657" y="5449036"/>
              <a:ext cx="3520125" cy="471628"/>
            </a:xfrm>
            <a:prstGeom prst="rect">
              <a:avLst/>
            </a:prstGeom>
            <a:gradFill>
              <a:gsLst>
                <a:gs pos="0">
                  <a:srgbClr val="000000"/>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DFCCB4D6-D0F7-4699-9F68-2B3C6B7BE0AF}"/>
              </a:ext>
            </a:extLst>
          </p:cNvPr>
          <p:cNvGrpSpPr/>
          <p:nvPr/>
        </p:nvGrpSpPr>
        <p:grpSpPr>
          <a:xfrm>
            <a:off x="2485751" y="5342407"/>
            <a:ext cx="3462883" cy="1020094"/>
            <a:chOff x="2535594" y="5449036"/>
            <a:chExt cx="3532321" cy="1040549"/>
          </a:xfrm>
        </p:grpSpPr>
        <p:sp>
          <p:nvSpPr>
            <p:cNvPr id="9" name="Rectangle 8">
              <a:extLst>
                <a:ext uri="{FF2B5EF4-FFF2-40B4-BE49-F238E27FC236}">
                  <a16:creationId xmlns:a16="http://schemas.microsoft.com/office/drawing/2014/main" id="{09840C7E-9FC4-4F9B-B575-46E5F6216F08}"/>
                </a:ext>
              </a:extLst>
            </p:cNvPr>
            <p:cNvSpPr/>
            <p:nvPr/>
          </p:nvSpPr>
          <p:spPr bwMode="auto">
            <a:xfrm>
              <a:off x="2535594" y="5449378"/>
              <a:ext cx="3532321" cy="1040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WebChat</a:t>
              </a:r>
              <a:endParaRPr lang="en-US" sz="2353">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AB977DDC-6881-46BD-9B5B-8A64A5B5F3CF}"/>
                </a:ext>
              </a:extLst>
            </p:cNvPr>
            <p:cNvSpPr/>
            <p:nvPr/>
          </p:nvSpPr>
          <p:spPr bwMode="auto">
            <a:xfrm>
              <a:off x="2541692" y="5449036"/>
              <a:ext cx="3520125" cy="471628"/>
            </a:xfrm>
            <a:prstGeom prst="rect">
              <a:avLst/>
            </a:prstGeom>
            <a:gradFill>
              <a:gsLst>
                <a:gs pos="0">
                  <a:srgbClr val="000000"/>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F1E251AB-5304-430C-B7D0-1C1EF13A6BAD}"/>
              </a:ext>
            </a:extLst>
          </p:cNvPr>
          <p:cNvSpPr/>
          <p:nvPr/>
        </p:nvSpPr>
        <p:spPr bwMode="auto">
          <a:xfrm>
            <a:off x="1" y="1760231"/>
            <a:ext cx="12191999" cy="38338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9241" y="289957"/>
            <a:ext cx="11655840" cy="899537"/>
          </a:xfrm>
        </p:spPr>
        <p:txBody>
          <a:bodyPr/>
          <a:lstStyle/>
          <a:p>
            <a:r>
              <a:rPr lang="en-US" sz="1961" b="1" spc="294">
                <a:solidFill>
                  <a:srgbClr val="0078D7"/>
                </a:solidFill>
                <a:latin typeface="Segoe UI" panose="020B0502040204020203" pitchFamily="34" charset="0"/>
              </a:rPr>
              <a:t>UX SUPPORT</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Channels</a:t>
            </a:r>
            <a:endParaRPr lang="en-US"/>
          </a:p>
        </p:txBody>
      </p:sp>
      <p:grpSp>
        <p:nvGrpSpPr>
          <p:cNvPr id="8" name="Group 7">
            <a:extLst>
              <a:ext uri="{FF2B5EF4-FFF2-40B4-BE49-F238E27FC236}">
                <a16:creationId xmlns:a16="http://schemas.microsoft.com/office/drawing/2014/main" id="{D0B0F94D-CDA0-44E3-9221-7CE6094C8DE5}"/>
              </a:ext>
            </a:extLst>
          </p:cNvPr>
          <p:cNvGrpSpPr/>
          <p:nvPr/>
        </p:nvGrpSpPr>
        <p:grpSpPr>
          <a:xfrm>
            <a:off x="1539311" y="4221013"/>
            <a:ext cx="9123499" cy="891772"/>
            <a:chOff x="460211" y="3837050"/>
            <a:chExt cx="9306444" cy="909654"/>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840" y="3837050"/>
              <a:ext cx="909654" cy="909654"/>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303" y="3837050"/>
              <a:ext cx="909654" cy="909654"/>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7001" y="3837050"/>
              <a:ext cx="909654" cy="909654"/>
            </a:xfrm>
            <a:prstGeom prst="rect">
              <a:avLst/>
            </a:prstGeom>
          </p:spPr>
        </p:pic>
        <p:pic>
          <p:nvPicPr>
            <p:cNvPr id="82" name="Picture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764" y="3837050"/>
              <a:ext cx="909654" cy="909654"/>
            </a:xfrm>
            <a:prstGeom prst="rect">
              <a:avLst/>
            </a:prstGeom>
          </p:spPr>
        </p:pic>
        <p:pic>
          <p:nvPicPr>
            <p:cNvPr id="85" name="Picture 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211" y="3837050"/>
              <a:ext cx="909654" cy="909654"/>
            </a:xfrm>
            <a:prstGeom prst="rect">
              <a:avLst/>
            </a:prstGeom>
          </p:spPr>
        </p:pic>
      </p:grpSp>
      <p:sp>
        <p:nvSpPr>
          <p:cNvPr id="49" name="Telemarketer_E7B9">
            <a:extLst>
              <a:ext uri="{FF2B5EF4-FFF2-40B4-BE49-F238E27FC236}">
                <a16:creationId xmlns:a16="http://schemas.microsoft.com/office/drawing/2014/main" id="{88AA41C4-71CA-44F2-BF32-AD67D7230D16}"/>
              </a:ext>
            </a:extLst>
          </p:cNvPr>
          <p:cNvSpPr>
            <a:spLocks noChangeAspect="1" noEditPoints="1"/>
          </p:cNvSpPr>
          <p:nvPr/>
        </p:nvSpPr>
        <p:spPr bwMode="auto">
          <a:xfrm>
            <a:off x="2395266" y="410940"/>
            <a:ext cx="157055" cy="1873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6C5D5162-E66C-416B-B11D-DE95E47C5521}"/>
              </a:ext>
            </a:extLst>
          </p:cNvPr>
          <p:cNvGrpSpPr/>
          <p:nvPr/>
        </p:nvGrpSpPr>
        <p:grpSpPr>
          <a:xfrm>
            <a:off x="1559552" y="2010377"/>
            <a:ext cx="9083017" cy="932925"/>
            <a:chOff x="501505" y="1582087"/>
            <a:chExt cx="9265150" cy="951632"/>
          </a:xfrm>
        </p:grpSpPr>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7001" y="1582087"/>
              <a:ext cx="909654" cy="909654"/>
            </a:xfrm>
            <a:prstGeom prst="rect">
              <a:avLst/>
            </a:prstGeom>
          </p:spPr>
        </p:pic>
        <p:pic>
          <p:nvPicPr>
            <p:cNvPr id="88" name="Picture 8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1670" y="1620798"/>
              <a:ext cx="912921" cy="912921"/>
            </a:xfrm>
            <a:prstGeom prst="rect">
              <a:avLst/>
            </a:prstGeom>
          </p:spPr>
        </p:pic>
        <p:pic>
          <p:nvPicPr>
            <p:cNvPr id="46" name="Picture 45">
              <a:extLst>
                <a:ext uri="{FF2B5EF4-FFF2-40B4-BE49-F238E27FC236}">
                  <a16:creationId xmlns:a16="http://schemas.microsoft.com/office/drawing/2014/main" id="{058D8AD2-6813-460D-8A10-7EB3B1A229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505" y="1683714"/>
              <a:ext cx="827066" cy="827066"/>
            </a:xfrm>
            <a:prstGeom prst="rect">
              <a:avLst/>
            </a:prstGeom>
          </p:spPr>
        </p:pic>
        <p:pic>
          <p:nvPicPr>
            <p:cNvPr id="2050" name="Picture 2" descr="Image result for bing logo">
              <a:extLst>
                <a:ext uri="{FF2B5EF4-FFF2-40B4-BE49-F238E27FC236}">
                  <a16:creationId xmlns:a16="http://schemas.microsoft.com/office/drawing/2014/main" id="{674709F5-24B1-4553-81C1-9DAF2BC375F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2793527" y="1722120"/>
              <a:ext cx="500280" cy="710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kype for business logo">
              <a:extLst>
                <a:ext uri="{FF2B5EF4-FFF2-40B4-BE49-F238E27FC236}">
                  <a16:creationId xmlns:a16="http://schemas.microsoft.com/office/drawing/2014/main" id="{5C186C14-7160-4C62-93E6-65B764AE2F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7046" y="1683714"/>
              <a:ext cx="787090" cy="7870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929F6C-3A96-40EE-97A9-EDBE8FDE104C}"/>
              </a:ext>
            </a:extLst>
          </p:cNvPr>
          <p:cNvGrpSpPr/>
          <p:nvPr/>
        </p:nvGrpSpPr>
        <p:grpSpPr>
          <a:xfrm>
            <a:off x="1539311" y="3136272"/>
            <a:ext cx="9123499" cy="891772"/>
            <a:chOff x="460211" y="2694576"/>
            <a:chExt cx="9306444" cy="909654"/>
          </a:xfrm>
        </p:grpSpPr>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0211" y="2694576"/>
              <a:ext cx="909654" cy="909654"/>
            </a:xfrm>
            <a:prstGeom prst="rect">
              <a:avLst/>
            </a:prstGeom>
          </p:spPr>
        </p:pic>
        <p:pic>
          <p:nvPicPr>
            <p:cNvPr id="70" name="Picture 6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57001" y="2694576"/>
              <a:ext cx="909654" cy="909654"/>
            </a:xfrm>
            <a:prstGeom prst="rect">
              <a:avLst/>
            </a:prstGeom>
          </p:spPr>
        </p:pic>
        <p:pic>
          <p:nvPicPr>
            <p:cNvPr id="73" name="Picture 72"/>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6638233" y="2875083"/>
              <a:ext cx="999794" cy="548641"/>
            </a:xfrm>
            <a:prstGeom prst="rect">
              <a:avLst/>
            </a:prstGeom>
          </p:spPr>
        </p:pic>
        <p:pic>
          <p:nvPicPr>
            <p:cNvPr id="76" name="Picture 7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8840" y="2694576"/>
              <a:ext cx="909654" cy="909654"/>
            </a:xfrm>
            <a:prstGeom prst="rect">
              <a:avLst/>
            </a:prstGeom>
          </p:spPr>
        </p:pic>
        <p:pic>
          <p:nvPicPr>
            <p:cNvPr id="2054" name="Picture 6" descr="Image result for facebooklogo">
              <a:extLst>
                <a:ext uri="{FF2B5EF4-FFF2-40B4-BE49-F238E27FC236}">
                  <a16:creationId xmlns:a16="http://schemas.microsoft.com/office/drawing/2014/main" id="{E178B68E-DE75-4D4A-84F3-8ADD4973B3B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8559" y="2857371"/>
              <a:ext cx="584064" cy="5840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762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6"/>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7"/>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8"/>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600"/>
                                  </p:stCondLst>
                                  <p:childTnLst>
                                    <p:animMotion origin="layout" path="M 4.4192E-6 -0.04494 L 4.4192E-6 2.41943E-6 " pathEditMode="relative" rAng="0" ptsTypes="AA">
                                      <p:cBhvr>
                                        <p:cTn id="24" dur="600" fill="hold"/>
                                        <p:tgtEl>
                                          <p:spTgt spid="12"/>
                                        </p:tgtEl>
                                        <p:attrNameLst>
                                          <p:attrName>ppt_x</p:attrName>
                                          <p:attrName>ppt_y</p:attrName>
                                        </p:attrNameLst>
                                      </p:cBhvr>
                                      <p:rCtr x="0" y="2247"/>
                                    </p:animMotion>
                                  </p:childTnLst>
                                </p:cTn>
                              </p:par>
                              <p:par>
                                <p:cTn id="25" presetID="10" presetClass="entr" presetSubtype="0" fill="hold" nodeType="withEffect">
                                  <p:stCondLst>
                                    <p:cond delay="6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nodeType="withEffect">
                                  <p:stCondLst>
                                    <p:cond delay="600"/>
                                  </p:stCondLst>
                                  <p:childTnLst>
                                    <p:animMotion origin="layout" path="M 4.4192E-6 -0.04494 L 4.4192E-6 2.41943E-6 " pathEditMode="relative" rAng="0" ptsTypes="AA">
                                      <p:cBhvr>
                                        <p:cTn id="29"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58EE04AE-EB9F-445D-BD52-D2DFDBE88789}"/>
              </a:ext>
            </a:extLst>
          </p:cNvPr>
          <p:cNvSpPr txBox="1">
            <a:spLocks/>
          </p:cNvSpPr>
          <p:nvPr/>
        </p:nvSpPr>
        <p:spPr>
          <a:xfrm>
            <a:off x="857574" y="1733550"/>
            <a:ext cx="2192338"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rPr>
              <a:t>Keith Wood</a:t>
            </a:r>
          </a:p>
        </p:txBody>
      </p:sp>
      <p:sp>
        <p:nvSpPr>
          <p:cNvPr id="3" name="Text Placeholder 15">
            <a:extLst>
              <a:ext uri="{FF2B5EF4-FFF2-40B4-BE49-F238E27FC236}">
                <a16:creationId xmlns:a16="http://schemas.microsoft.com/office/drawing/2014/main" id="{E7894713-914A-4654-9685-870015EFF691}"/>
              </a:ext>
            </a:extLst>
          </p:cNvPr>
          <p:cNvSpPr txBox="1">
            <a:spLocks/>
          </p:cNvSpPr>
          <p:nvPr/>
        </p:nvSpPr>
        <p:spPr>
          <a:xfrm>
            <a:off x="863817" y="2154237"/>
            <a:ext cx="5805340"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National Cloud Solution Manager</a:t>
            </a:r>
          </a:p>
        </p:txBody>
      </p:sp>
      <p:sp>
        <p:nvSpPr>
          <p:cNvPr id="4" name="Text Placeholder 15">
            <a:extLst>
              <a:ext uri="{FF2B5EF4-FFF2-40B4-BE49-F238E27FC236}">
                <a16:creationId xmlns:a16="http://schemas.microsoft.com/office/drawing/2014/main" id="{22FD959F-AF77-471F-8EA5-811A4DDDDD4C}"/>
              </a:ext>
            </a:extLst>
          </p:cNvPr>
          <p:cNvSpPr txBox="1">
            <a:spLocks/>
          </p:cNvSpPr>
          <p:nvPr/>
        </p:nvSpPr>
        <p:spPr>
          <a:xfrm>
            <a:off x="857573" y="2586691"/>
            <a:ext cx="5881157"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Insight - Digital Innovation</a:t>
            </a:r>
          </a:p>
        </p:txBody>
      </p:sp>
    </p:spTree>
    <p:extLst>
      <p:ext uri="{BB962C8B-B14F-4D97-AF65-F5344CB8AC3E}">
        <p14:creationId xmlns:p14="http://schemas.microsoft.com/office/powerpoint/2010/main" val="222134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Tree>
    <p:extLst>
      <p:ext uri="{BB962C8B-B14F-4D97-AF65-F5344CB8AC3E}">
        <p14:creationId xmlns:p14="http://schemas.microsoft.com/office/powerpoint/2010/main" val="28470447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better able to…</a:t>
            </a:r>
            <a:b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0885507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756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Refund</a:t>
            </a: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Agenda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2386707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10"/>
          </p:nvPr>
        </p:nvSpPr>
        <p:spPr>
          <a:xfrm>
            <a:off x="480000" y="1447654"/>
            <a:ext cx="11619252" cy="4723007"/>
          </a:xfrm>
        </p:spPr>
        <p:txBody>
          <a:bodyPr/>
          <a:lstStyle/>
          <a:p>
            <a:r>
              <a:rPr lang="en-US" sz="2800" dirty="0"/>
              <a:t>8:30-9:15: </a:t>
            </a:r>
            <a:r>
              <a:rPr lang="en-US" sz="2800" dirty="0">
                <a:hlinkClick r:id="rId3">
                  <a:extLst>
                    <a:ext uri="{A12FA001-AC4F-418D-AE19-62706E023703}">
                      <ahyp:hlinkClr xmlns:ahyp="http://schemas.microsoft.com/office/drawing/2018/hyperlinkcolor" val="tx"/>
                    </a:ext>
                  </a:extLst>
                </a:hlinkClick>
              </a:rPr>
              <a:t>Setup</a:t>
            </a:r>
            <a:endParaRPr lang="en-US" sz="2800" dirty="0"/>
          </a:p>
          <a:p>
            <a:r>
              <a:rPr lang="en-US" sz="2800" dirty="0"/>
              <a:t>9:15-9:45: Introduction to AI and Intelligent Bots</a:t>
            </a:r>
          </a:p>
          <a:p>
            <a:r>
              <a:rPr lang="en-US" sz="2800" dirty="0"/>
              <a:t>9:45-11: </a:t>
            </a:r>
            <a:r>
              <a:rPr lang="en-US" sz="28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800" b="1" u="sng" dirty="0"/>
          </a:p>
          <a:p>
            <a:r>
              <a:rPr lang="en-US" sz="2800" dirty="0"/>
              <a:t>11-11:15: Break</a:t>
            </a:r>
          </a:p>
          <a:p>
            <a:r>
              <a:rPr lang="en-US" sz="2800" dirty="0"/>
              <a:t>11:15-12: </a:t>
            </a:r>
            <a:r>
              <a:rPr lang="en-US" sz="2800" b="1" u="sng" dirty="0">
                <a:hlinkClick r:id="rId5">
                  <a:extLst>
                    <a:ext uri="{A12FA001-AC4F-418D-AE19-62706E023703}">
                      <ahyp:hlinkClr xmlns:ahyp="http://schemas.microsoft.com/office/drawing/2018/hyperlinkcolor" val="tx"/>
                    </a:ext>
                  </a:extLst>
                </a:hlinkClick>
              </a:rPr>
              <a:t>Lab 2: </a:t>
            </a:r>
            <a:r>
              <a:rPr lang="en-US" sz="2800" b="1" u="sng" dirty="0"/>
              <a:t>Azure Search</a:t>
            </a:r>
          </a:p>
          <a:p>
            <a:r>
              <a:rPr lang="en-US" sz="2800" dirty="0"/>
              <a:t>12-1: Lunch</a:t>
            </a:r>
          </a:p>
          <a:p>
            <a:r>
              <a:rPr lang="en-US" sz="2800" dirty="0"/>
              <a:t>1-3: </a:t>
            </a:r>
            <a:r>
              <a:rPr lang="en-US" sz="2800" b="1" u="sng" dirty="0"/>
              <a:t>Lab 3: Building Intelligent Bots</a:t>
            </a:r>
          </a:p>
          <a:p>
            <a:r>
              <a:rPr lang="en-US" sz="2800" dirty="0"/>
              <a:t>3-4: </a:t>
            </a:r>
            <a:r>
              <a:rPr lang="en-US" sz="2800" b="1" u="sng" dirty="0"/>
              <a:t>Lab 4: Bing Search</a:t>
            </a:r>
          </a:p>
          <a:p>
            <a:r>
              <a:rPr lang="en-US" sz="28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infotmation</a:t>
            </a:r>
          </a:p>
        </p:txBody>
      </p:sp>
    </p:spTree>
    <p:extLst>
      <p:ext uri="{BB962C8B-B14F-4D97-AF65-F5344CB8AC3E}">
        <p14:creationId xmlns:p14="http://schemas.microsoft.com/office/powerpoint/2010/main" val="3042238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Review endpoint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Label identified utterances, train, and publish back to LUIS.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For remaining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Download the endpoint logs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Parse to JSON and review the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Consider adding new utterences for those identified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016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Spread the load to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Parent app provides categories. Child app subcategories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74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AD604C-5196-42F9-BA82-ABA7C9381E8C}"/>
              </a:ext>
            </a:extLst>
          </p:cNvPr>
          <p:cNvSpPr/>
          <p:nvPr/>
        </p:nvSpPr>
        <p:spPr>
          <a:xfrm>
            <a:off x="3048432" y="2986119"/>
            <a:ext cx="6095136" cy="1069908"/>
          </a:xfrm>
          <a:prstGeom prst="rect">
            <a:avLst/>
          </a:prstGeom>
        </p:spPr>
        <p:txBody>
          <a:bodyPr>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3529" b="0" i="0" u="none" strike="noStrike" kern="1200" cap="none" spc="0" normalizeH="0" baseline="0" noProof="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Amplifying human ingenuity </a:t>
            </a:r>
            <a:br>
              <a:rPr kumimoji="0" lang="en-US" sz="3529" b="0" i="0" u="none" strike="noStrike" kern="1200" cap="none" spc="0" normalizeH="0" baseline="0" noProof="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3529" b="0" i="0" u="none" strike="noStrike" kern="1200" cap="none" spc="0" normalizeH="0" baseline="0" noProof="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with intelligent technology</a:t>
            </a:r>
          </a:p>
        </p:txBody>
      </p:sp>
      <p:sp>
        <p:nvSpPr>
          <p:cNvPr id="4" name="Title 6">
            <a:extLst>
              <a:ext uri="{FF2B5EF4-FFF2-40B4-BE49-F238E27FC236}">
                <a16:creationId xmlns:a16="http://schemas.microsoft.com/office/drawing/2014/main" id="{3358B519-C474-4F19-926E-E8F9DCEAB31E}"/>
              </a:ext>
            </a:extLst>
          </p:cNvPr>
          <p:cNvSpPr txBox="1">
            <a:spLocks/>
          </p:cNvSpPr>
          <p:nvPr/>
        </p:nvSpPr>
        <p:spPr>
          <a:xfrm>
            <a:off x="268462" y="1187964"/>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a:t>
            </a:r>
          </a:p>
        </p:txBody>
      </p:sp>
    </p:spTree>
    <p:extLst>
      <p:ext uri="{BB962C8B-B14F-4D97-AF65-F5344CB8AC3E}">
        <p14:creationId xmlns:p14="http://schemas.microsoft.com/office/powerpoint/2010/main" val="220100495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Lab 1- LUIS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1354840" cy="4955203"/>
          </a:xfrm>
          <a:prstGeom prst="rect">
            <a:avLst/>
          </a:prstGeom>
        </p:spPr>
        <p:txBody>
          <a:bodyPr wrap="none">
            <a:spAutoFit/>
          </a:bodyPr>
          <a:lstStyle/>
          <a:p>
            <a:r>
              <a:rPr lang="en-US" sz="3200" dirty="0">
                <a:hlinkClick r:id="rId3"/>
              </a:rPr>
              <a:t>https://azure.github.io/LearnAI-Bootcamp/lab01.5-luis/0_README</a:t>
            </a:r>
            <a:endParaRPr lang="en-US" sz="3200" dirty="0"/>
          </a:p>
          <a:p>
            <a:endParaRPr lang="en-US" sz="3200" dirty="0"/>
          </a:p>
          <a:p>
            <a:r>
              <a:rPr lang="en-US" sz="3200" dirty="0"/>
              <a:t>Keys: </a:t>
            </a:r>
          </a:p>
          <a:p>
            <a:endParaRPr lang="en-US" sz="3200" dirty="0"/>
          </a:p>
          <a:p>
            <a:r>
              <a:rPr lang="en-US" sz="3200" dirty="0"/>
              <a:t>1. Computer Vision: 4d325865f20c487dbb6ba8012672b38b</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899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1F4F9E-299A-B040-9065-FD64B0EFB777}"/>
              </a:ext>
            </a:extLst>
          </p:cNvPr>
          <p:cNvSpPr>
            <a:spLocks noGrp="1"/>
          </p:cNvSpPr>
          <p:nvPr>
            <p:ph type="title" idx="4294967295"/>
          </p:nvPr>
        </p:nvSpPr>
        <p:spPr>
          <a:xfrm>
            <a:off x="0" y="2084388"/>
            <a:ext cx="9858375" cy="1158875"/>
          </a:xfrm>
        </p:spPr>
        <p:txBody>
          <a:bodyPr/>
          <a:lstStyle/>
          <a:p>
            <a:r>
              <a:rPr lang="en-US" dirty="0"/>
              <a:t>Lab 1 - LUIS</a:t>
            </a:r>
          </a:p>
        </p:txBody>
      </p:sp>
      <p:sp>
        <p:nvSpPr>
          <p:cNvPr id="6" name="Text Placeholder 5">
            <a:extLst>
              <a:ext uri="{FF2B5EF4-FFF2-40B4-BE49-F238E27FC236}">
                <a16:creationId xmlns:a16="http://schemas.microsoft.com/office/drawing/2014/main" id="{97E68244-ED2B-554B-AD17-EF102A23850C}"/>
              </a:ext>
            </a:extLst>
          </p:cNvPr>
          <p:cNvSpPr>
            <a:spLocks noGrp="1"/>
          </p:cNvSpPr>
          <p:nvPr>
            <p:ph type="body" sz="quarter" idx="4294967295"/>
          </p:nvPr>
        </p:nvSpPr>
        <p:spPr>
          <a:xfrm>
            <a:off x="0" y="3876675"/>
            <a:ext cx="11555413" cy="1165225"/>
          </a:xfrm>
        </p:spPr>
        <p:txBody>
          <a:bodyPr/>
          <a:lstStyle/>
          <a:p>
            <a:r>
              <a:rPr lang="en-US" dirty="0"/>
              <a:t>https://</a:t>
            </a:r>
            <a:r>
              <a:rPr lang="en-US" dirty="0" err="1"/>
              <a:t>azure.github.io</a:t>
            </a:r>
            <a:r>
              <a:rPr lang="en-US" dirty="0"/>
              <a:t>/</a:t>
            </a:r>
            <a:r>
              <a:rPr lang="en-US" dirty="0" err="1"/>
              <a:t>LearnAI</a:t>
            </a:r>
            <a:r>
              <a:rPr lang="en-US" dirty="0"/>
              <a:t>-Bootcamp/lab01.5-luis/0_README</a:t>
            </a:r>
          </a:p>
        </p:txBody>
      </p:sp>
    </p:spTree>
    <p:extLst>
      <p:ext uri="{BB962C8B-B14F-4D97-AF65-F5344CB8AC3E}">
        <p14:creationId xmlns:p14="http://schemas.microsoft.com/office/powerpoint/2010/main" val="911321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1F4F9E-299A-B040-9065-FD64B0EFB777}"/>
              </a:ext>
            </a:extLst>
          </p:cNvPr>
          <p:cNvSpPr>
            <a:spLocks noGrp="1"/>
          </p:cNvSpPr>
          <p:nvPr>
            <p:ph type="title" idx="4294967295"/>
          </p:nvPr>
        </p:nvSpPr>
        <p:spPr>
          <a:xfrm>
            <a:off x="0" y="2084388"/>
            <a:ext cx="9858375" cy="1158875"/>
          </a:xfrm>
        </p:spPr>
        <p:txBody>
          <a:bodyPr/>
          <a:lstStyle/>
          <a:p>
            <a:r>
              <a:rPr lang="en-US" dirty="0"/>
              <a:t>Lab 2 – Azure Search</a:t>
            </a:r>
          </a:p>
        </p:txBody>
      </p:sp>
      <p:sp>
        <p:nvSpPr>
          <p:cNvPr id="6" name="Text Placeholder 5">
            <a:extLst>
              <a:ext uri="{FF2B5EF4-FFF2-40B4-BE49-F238E27FC236}">
                <a16:creationId xmlns:a16="http://schemas.microsoft.com/office/drawing/2014/main" id="{97E68244-ED2B-554B-AD17-EF102A23850C}"/>
              </a:ext>
            </a:extLst>
          </p:cNvPr>
          <p:cNvSpPr>
            <a:spLocks noGrp="1"/>
          </p:cNvSpPr>
          <p:nvPr>
            <p:ph type="body" sz="quarter" idx="4294967295"/>
          </p:nvPr>
        </p:nvSpPr>
        <p:spPr>
          <a:xfrm>
            <a:off x="0" y="3876675"/>
            <a:ext cx="11555413" cy="1165225"/>
          </a:xfrm>
        </p:spPr>
        <p:txBody>
          <a:bodyPr/>
          <a:lstStyle/>
          <a:p>
            <a:r>
              <a:rPr lang="en-US" dirty="0"/>
              <a:t>https://</a:t>
            </a:r>
            <a:r>
              <a:rPr lang="en-US" dirty="0" err="1"/>
              <a:t>azure.github.io</a:t>
            </a:r>
            <a:r>
              <a:rPr lang="en-US" dirty="0"/>
              <a:t>/</a:t>
            </a:r>
            <a:r>
              <a:rPr lang="en-US" dirty="0" err="1"/>
              <a:t>LearnAI</a:t>
            </a:r>
            <a:r>
              <a:rPr lang="en-US" dirty="0"/>
              <a:t>-Bootcamp/lab01.5-luis/0_README</a:t>
            </a:r>
          </a:p>
        </p:txBody>
      </p:sp>
    </p:spTree>
    <p:extLst>
      <p:ext uri="{BB962C8B-B14F-4D97-AF65-F5344CB8AC3E}">
        <p14:creationId xmlns:p14="http://schemas.microsoft.com/office/powerpoint/2010/main" val="2146278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Tree>
    <p:extLst>
      <p:ext uri="{BB962C8B-B14F-4D97-AF65-F5344CB8AC3E}">
        <p14:creationId xmlns:p14="http://schemas.microsoft.com/office/powerpoint/2010/main" val="1416262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better able to…</a:t>
            </a:r>
            <a:b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Conduct effective design research.</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Understand technology capability</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Map Bot capabilities to organizational objectives.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889443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58364" y="2353303"/>
            <a:ext cx="3075272" cy="3075272"/>
            <a:chOff x="11242763" y="2399994"/>
            <a:chExt cx="3136938" cy="3136938"/>
          </a:xfrm>
        </p:grpSpPr>
        <p:sp>
          <p:nvSpPr>
            <p:cNvPr id="36" name="Freeform: Shape 35">
              <a:extLst/>
            </p:cNvPr>
            <p:cNvSpPr/>
            <p:nvPr/>
          </p:nvSpPr>
          <p:spPr bwMode="auto">
            <a:xfrm>
              <a:off x="11242763" y="3212277"/>
              <a:ext cx="194576" cy="1511570"/>
            </a:xfrm>
            <a:custGeom>
              <a:avLst/>
              <a:gdLst>
                <a:gd name="connsiteX0" fmla="*/ 194576 w 194576"/>
                <a:gd name="connsiteY0" fmla="*/ 0 h 1511570"/>
                <a:gd name="connsiteX1" fmla="*/ 194576 w 194576"/>
                <a:gd name="connsiteY1" fmla="*/ 1511195 h 1511570"/>
                <a:gd name="connsiteX2" fmla="*/ 194019 w 194576"/>
                <a:gd name="connsiteY2" fmla="*/ 1511570 h 1511570"/>
                <a:gd name="connsiteX3" fmla="*/ 189306 w 194576"/>
                <a:gd name="connsiteY3" fmla="*/ 1503812 h 1511570"/>
                <a:gd name="connsiteX4" fmla="*/ 0 w 194576"/>
                <a:gd name="connsiteY4" fmla="*/ 756186 h 1511570"/>
                <a:gd name="connsiteX5" fmla="*/ 189306 w 194576"/>
                <a:gd name="connsiteY5" fmla="*/ 8560 h 1511570"/>
                <a:gd name="connsiteX6" fmla="*/ 194019 w 194576"/>
                <a:gd name="connsiteY6" fmla="*/ 802 h 1511570"/>
                <a:gd name="connsiteX0" fmla="*/ 194576 w 222904"/>
                <a:gd name="connsiteY0" fmla="*/ 0 h 1511570"/>
                <a:gd name="connsiteX1" fmla="*/ 222904 w 222904"/>
                <a:gd name="connsiteY1" fmla="*/ 562055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194576 w 222904"/>
                <a:gd name="connsiteY0" fmla="*/ 0 h 1511570"/>
                <a:gd name="connsiteX1" fmla="*/ 222904 w 222904"/>
                <a:gd name="connsiteY1" fmla="*/ 562055 h 1511570"/>
                <a:gd name="connsiteX2" fmla="*/ 216419 w 222904"/>
                <a:gd name="connsiteY2" fmla="*/ 1028983 h 1511570"/>
                <a:gd name="connsiteX3" fmla="*/ 194576 w 222904"/>
                <a:gd name="connsiteY3" fmla="*/ 1511195 h 1511570"/>
                <a:gd name="connsiteX4" fmla="*/ 194019 w 222904"/>
                <a:gd name="connsiteY4" fmla="*/ 1511570 h 1511570"/>
                <a:gd name="connsiteX5" fmla="*/ 189306 w 222904"/>
                <a:gd name="connsiteY5" fmla="*/ 1503812 h 1511570"/>
                <a:gd name="connsiteX6" fmla="*/ 0 w 222904"/>
                <a:gd name="connsiteY6" fmla="*/ 756186 h 1511570"/>
                <a:gd name="connsiteX7" fmla="*/ 189306 w 222904"/>
                <a:gd name="connsiteY7" fmla="*/ 8560 h 1511570"/>
                <a:gd name="connsiteX8" fmla="*/ 194019 w 222904"/>
                <a:gd name="connsiteY8" fmla="*/ 802 h 1511570"/>
                <a:gd name="connsiteX9" fmla="*/ 194576 w 222904"/>
                <a:gd name="connsiteY9" fmla="*/ 0 h 1511570"/>
                <a:gd name="connsiteX0" fmla="*/ 222904 w 314344"/>
                <a:gd name="connsiteY0" fmla="*/ 562055 h 1511570"/>
                <a:gd name="connsiteX1" fmla="*/ 216419 w 314344"/>
                <a:gd name="connsiteY1" fmla="*/ 1028983 h 1511570"/>
                <a:gd name="connsiteX2" fmla="*/ 194576 w 314344"/>
                <a:gd name="connsiteY2" fmla="*/ 1511195 h 1511570"/>
                <a:gd name="connsiteX3" fmla="*/ 194019 w 314344"/>
                <a:gd name="connsiteY3" fmla="*/ 1511570 h 1511570"/>
                <a:gd name="connsiteX4" fmla="*/ 189306 w 314344"/>
                <a:gd name="connsiteY4" fmla="*/ 1503812 h 1511570"/>
                <a:gd name="connsiteX5" fmla="*/ 0 w 314344"/>
                <a:gd name="connsiteY5" fmla="*/ 756186 h 1511570"/>
                <a:gd name="connsiteX6" fmla="*/ 189306 w 314344"/>
                <a:gd name="connsiteY6" fmla="*/ 8560 h 1511570"/>
                <a:gd name="connsiteX7" fmla="*/ 194019 w 314344"/>
                <a:gd name="connsiteY7" fmla="*/ 802 h 1511570"/>
                <a:gd name="connsiteX8" fmla="*/ 194576 w 314344"/>
                <a:gd name="connsiteY8" fmla="*/ 0 h 1511570"/>
                <a:gd name="connsiteX9" fmla="*/ 314344 w 314344"/>
                <a:gd name="connsiteY9" fmla="*/ 653495 h 1511570"/>
                <a:gd name="connsiteX0" fmla="*/ 222904 w 222904"/>
                <a:gd name="connsiteY0" fmla="*/ 562055 h 1511570"/>
                <a:gd name="connsiteX1" fmla="*/ 216419 w 222904"/>
                <a:gd name="connsiteY1" fmla="*/ 1028983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216419 w 216419"/>
                <a:gd name="connsiteY0" fmla="*/ 1028983 h 1511570"/>
                <a:gd name="connsiteX1" fmla="*/ 194576 w 216419"/>
                <a:gd name="connsiteY1" fmla="*/ 1511195 h 1511570"/>
                <a:gd name="connsiteX2" fmla="*/ 194019 w 216419"/>
                <a:gd name="connsiteY2" fmla="*/ 1511570 h 1511570"/>
                <a:gd name="connsiteX3" fmla="*/ 189306 w 216419"/>
                <a:gd name="connsiteY3" fmla="*/ 1503812 h 1511570"/>
                <a:gd name="connsiteX4" fmla="*/ 0 w 216419"/>
                <a:gd name="connsiteY4" fmla="*/ 756186 h 1511570"/>
                <a:gd name="connsiteX5" fmla="*/ 189306 w 216419"/>
                <a:gd name="connsiteY5" fmla="*/ 8560 h 1511570"/>
                <a:gd name="connsiteX6" fmla="*/ 194019 w 216419"/>
                <a:gd name="connsiteY6" fmla="*/ 802 h 1511570"/>
                <a:gd name="connsiteX7" fmla="*/ 194576 w 216419"/>
                <a:gd name="connsiteY7" fmla="*/ 0 h 1511570"/>
                <a:gd name="connsiteX0" fmla="*/ 194576 w 194576"/>
                <a:gd name="connsiteY0" fmla="*/ 1511195 h 1511570"/>
                <a:gd name="connsiteX1" fmla="*/ 194019 w 194576"/>
                <a:gd name="connsiteY1" fmla="*/ 1511570 h 1511570"/>
                <a:gd name="connsiteX2" fmla="*/ 189306 w 194576"/>
                <a:gd name="connsiteY2" fmla="*/ 1503812 h 1511570"/>
                <a:gd name="connsiteX3" fmla="*/ 0 w 194576"/>
                <a:gd name="connsiteY3" fmla="*/ 756186 h 1511570"/>
                <a:gd name="connsiteX4" fmla="*/ 189306 w 194576"/>
                <a:gd name="connsiteY4" fmla="*/ 8560 h 1511570"/>
                <a:gd name="connsiteX5" fmla="*/ 194019 w 194576"/>
                <a:gd name="connsiteY5" fmla="*/ 802 h 1511570"/>
                <a:gd name="connsiteX6" fmla="*/ 194576 w 194576"/>
                <a:gd name="connsiteY6" fmla="*/ 0 h 151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76" h="1511570">
                  <a:moveTo>
                    <a:pt x="194576" y="1511195"/>
                  </a:moveTo>
                  <a:lnTo>
                    <a:pt x="194019" y="1511570"/>
                  </a:lnTo>
                  <a:lnTo>
                    <a:pt x="189306" y="1503812"/>
                  </a:lnTo>
                  <a:cubicBezTo>
                    <a:pt x="68577" y="1281570"/>
                    <a:pt x="0" y="1026887"/>
                    <a:pt x="0" y="756186"/>
                  </a:cubicBezTo>
                  <a:cubicBezTo>
                    <a:pt x="0" y="485486"/>
                    <a:pt x="68577" y="230802"/>
                    <a:pt x="189306" y="8560"/>
                  </a:cubicBezTo>
                  <a:lnTo>
                    <a:pt x="194019" y="802"/>
                  </a:lnTo>
                  <a:lnTo>
                    <a:pt x="194576" y="0"/>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p:cNvPr>
            <p:cNvSpPr/>
            <p:nvPr/>
          </p:nvSpPr>
          <p:spPr bwMode="auto">
            <a:xfrm flipH="1">
              <a:off x="14185125" y="3212277"/>
              <a:ext cx="194576" cy="1511570"/>
            </a:xfrm>
            <a:custGeom>
              <a:avLst/>
              <a:gdLst>
                <a:gd name="connsiteX0" fmla="*/ 194576 w 194576"/>
                <a:gd name="connsiteY0" fmla="*/ 0 h 1511570"/>
                <a:gd name="connsiteX1" fmla="*/ 194576 w 194576"/>
                <a:gd name="connsiteY1" fmla="*/ 1511195 h 1511570"/>
                <a:gd name="connsiteX2" fmla="*/ 194019 w 194576"/>
                <a:gd name="connsiteY2" fmla="*/ 1511570 h 1511570"/>
                <a:gd name="connsiteX3" fmla="*/ 189306 w 194576"/>
                <a:gd name="connsiteY3" fmla="*/ 1503812 h 1511570"/>
                <a:gd name="connsiteX4" fmla="*/ 0 w 194576"/>
                <a:gd name="connsiteY4" fmla="*/ 756186 h 1511570"/>
                <a:gd name="connsiteX5" fmla="*/ 189306 w 194576"/>
                <a:gd name="connsiteY5" fmla="*/ 8560 h 1511570"/>
                <a:gd name="connsiteX6" fmla="*/ 194019 w 194576"/>
                <a:gd name="connsiteY6" fmla="*/ 802 h 1511570"/>
                <a:gd name="connsiteX0" fmla="*/ 194576 w 222904"/>
                <a:gd name="connsiteY0" fmla="*/ 0 h 1511570"/>
                <a:gd name="connsiteX1" fmla="*/ 222904 w 222904"/>
                <a:gd name="connsiteY1" fmla="*/ 562055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194576 w 222904"/>
                <a:gd name="connsiteY0" fmla="*/ 0 h 1511570"/>
                <a:gd name="connsiteX1" fmla="*/ 222904 w 222904"/>
                <a:gd name="connsiteY1" fmla="*/ 562055 h 1511570"/>
                <a:gd name="connsiteX2" fmla="*/ 216419 w 222904"/>
                <a:gd name="connsiteY2" fmla="*/ 1028983 h 1511570"/>
                <a:gd name="connsiteX3" fmla="*/ 194576 w 222904"/>
                <a:gd name="connsiteY3" fmla="*/ 1511195 h 1511570"/>
                <a:gd name="connsiteX4" fmla="*/ 194019 w 222904"/>
                <a:gd name="connsiteY4" fmla="*/ 1511570 h 1511570"/>
                <a:gd name="connsiteX5" fmla="*/ 189306 w 222904"/>
                <a:gd name="connsiteY5" fmla="*/ 1503812 h 1511570"/>
                <a:gd name="connsiteX6" fmla="*/ 0 w 222904"/>
                <a:gd name="connsiteY6" fmla="*/ 756186 h 1511570"/>
                <a:gd name="connsiteX7" fmla="*/ 189306 w 222904"/>
                <a:gd name="connsiteY7" fmla="*/ 8560 h 1511570"/>
                <a:gd name="connsiteX8" fmla="*/ 194019 w 222904"/>
                <a:gd name="connsiteY8" fmla="*/ 802 h 1511570"/>
                <a:gd name="connsiteX9" fmla="*/ 194576 w 222904"/>
                <a:gd name="connsiteY9" fmla="*/ 0 h 1511570"/>
                <a:gd name="connsiteX0" fmla="*/ 222904 w 314344"/>
                <a:gd name="connsiteY0" fmla="*/ 562055 h 1511570"/>
                <a:gd name="connsiteX1" fmla="*/ 216419 w 314344"/>
                <a:gd name="connsiteY1" fmla="*/ 1028983 h 1511570"/>
                <a:gd name="connsiteX2" fmla="*/ 194576 w 314344"/>
                <a:gd name="connsiteY2" fmla="*/ 1511195 h 1511570"/>
                <a:gd name="connsiteX3" fmla="*/ 194019 w 314344"/>
                <a:gd name="connsiteY3" fmla="*/ 1511570 h 1511570"/>
                <a:gd name="connsiteX4" fmla="*/ 189306 w 314344"/>
                <a:gd name="connsiteY4" fmla="*/ 1503812 h 1511570"/>
                <a:gd name="connsiteX5" fmla="*/ 0 w 314344"/>
                <a:gd name="connsiteY5" fmla="*/ 756186 h 1511570"/>
                <a:gd name="connsiteX6" fmla="*/ 189306 w 314344"/>
                <a:gd name="connsiteY6" fmla="*/ 8560 h 1511570"/>
                <a:gd name="connsiteX7" fmla="*/ 194019 w 314344"/>
                <a:gd name="connsiteY7" fmla="*/ 802 h 1511570"/>
                <a:gd name="connsiteX8" fmla="*/ 194576 w 314344"/>
                <a:gd name="connsiteY8" fmla="*/ 0 h 1511570"/>
                <a:gd name="connsiteX9" fmla="*/ 314344 w 314344"/>
                <a:gd name="connsiteY9" fmla="*/ 653495 h 1511570"/>
                <a:gd name="connsiteX0" fmla="*/ 222904 w 222904"/>
                <a:gd name="connsiteY0" fmla="*/ 562055 h 1511570"/>
                <a:gd name="connsiteX1" fmla="*/ 216419 w 222904"/>
                <a:gd name="connsiteY1" fmla="*/ 1028983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216419 w 216419"/>
                <a:gd name="connsiteY0" fmla="*/ 1028983 h 1511570"/>
                <a:gd name="connsiteX1" fmla="*/ 194576 w 216419"/>
                <a:gd name="connsiteY1" fmla="*/ 1511195 h 1511570"/>
                <a:gd name="connsiteX2" fmla="*/ 194019 w 216419"/>
                <a:gd name="connsiteY2" fmla="*/ 1511570 h 1511570"/>
                <a:gd name="connsiteX3" fmla="*/ 189306 w 216419"/>
                <a:gd name="connsiteY3" fmla="*/ 1503812 h 1511570"/>
                <a:gd name="connsiteX4" fmla="*/ 0 w 216419"/>
                <a:gd name="connsiteY4" fmla="*/ 756186 h 1511570"/>
                <a:gd name="connsiteX5" fmla="*/ 189306 w 216419"/>
                <a:gd name="connsiteY5" fmla="*/ 8560 h 1511570"/>
                <a:gd name="connsiteX6" fmla="*/ 194019 w 216419"/>
                <a:gd name="connsiteY6" fmla="*/ 802 h 1511570"/>
                <a:gd name="connsiteX7" fmla="*/ 194576 w 216419"/>
                <a:gd name="connsiteY7" fmla="*/ 0 h 1511570"/>
                <a:gd name="connsiteX0" fmla="*/ 194576 w 194576"/>
                <a:gd name="connsiteY0" fmla="*/ 1511195 h 1511570"/>
                <a:gd name="connsiteX1" fmla="*/ 194019 w 194576"/>
                <a:gd name="connsiteY1" fmla="*/ 1511570 h 1511570"/>
                <a:gd name="connsiteX2" fmla="*/ 189306 w 194576"/>
                <a:gd name="connsiteY2" fmla="*/ 1503812 h 1511570"/>
                <a:gd name="connsiteX3" fmla="*/ 0 w 194576"/>
                <a:gd name="connsiteY3" fmla="*/ 756186 h 1511570"/>
                <a:gd name="connsiteX4" fmla="*/ 189306 w 194576"/>
                <a:gd name="connsiteY4" fmla="*/ 8560 h 1511570"/>
                <a:gd name="connsiteX5" fmla="*/ 194019 w 194576"/>
                <a:gd name="connsiteY5" fmla="*/ 802 h 1511570"/>
                <a:gd name="connsiteX6" fmla="*/ 194576 w 194576"/>
                <a:gd name="connsiteY6" fmla="*/ 0 h 151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76" h="1511570">
                  <a:moveTo>
                    <a:pt x="194576" y="1511195"/>
                  </a:moveTo>
                  <a:lnTo>
                    <a:pt x="194019" y="1511570"/>
                  </a:lnTo>
                  <a:lnTo>
                    <a:pt x="189306" y="1503812"/>
                  </a:lnTo>
                  <a:cubicBezTo>
                    <a:pt x="68577" y="1281570"/>
                    <a:pt x="0" y="1026887"/>
                    <a:pt x="0" y="756186"/>
                  </a:cubicBezTo>
                  <a:cubicBezTo>
                    <a:pt x="0" y="485486"/>
                    <a:pt x="68577" y="230802"/>
                    <a:pt x="189306" y="8560"/>
                  </a:cubicBezTo>
                  <a:lnTo>
                    <a:pt x="194019" y="802"/>
                  </a:lnTo>
                  <a:lnTo>
                    <a:pt x="194576" y="0"/>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43">
              <a:extLst/>
            </p:cNvPr>
            <p:cNvSpPr/>
            <p:nvPr/>
          </p:nvSpPr>
          <p:spPr bwMode="auto">
            <a:xfrm>
              <a:off x="11616993" y="2399994"/>
              <a:ext cx="2387427" cy="553458"/>
            </a:xfrm>
            <a:custGeom>
              <a:avLst/>
              <a:gdLst>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0 w 2387427"/>
                <a:gd name="connsiteY4" fmla="*/ 553458 h 553458"/>
                <a:gd name="connsiteX5" fmla="*/ 1054 w 2387427"/>
                <a:gd name="connsiteY5" fmla="*/ 551939 h 553458"/>
                <a:gd name="connsiteX6" fmla="*/ 85165 w 2387427"/>
                <a:gd name="connsiteY6" fmla="*/ 459394 h 553458"/>
                <a:gd name="connsiteX7" fmla="*/ 1194240 w 2387427"/>
                <a:gd name="connsiteY7" fmla="*/ 0 h 553458"/>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938173 w 2387427"/>
                <a:gd name="connsiteY4" fmla="*/ 544244 h 553458"/>
                <a:gd name="connsiteX5" fmla="*/ 0 w 2387427"/>
                <a:gd name="connsiteY5" fmla="*/ 553458 h 553458"/>
                <a:gd name="connsiteX6" fmla="*/ 1054 w 2387427"/>
                <a:gd name="connsiteY6" fmla="*/ 551939 h 553458"/>
                <a:gd name="connsiteX7" fmla="*/ 85165 w 2387427"/>
                <a:gd name="connsiteY7" fmla="*/ 459394 h 553458"/>
                <a:gd name="connsiteX8" fmla="*/ 1194240 w 2387427"/>
                <a:gd name="connsiteY8" fmla="*/ 0 h 553458"/>
                <a:gd name="connsiteX0" fmla="*/ 938173 w 2387427"/>
                <a:gd name="connsiteY0" fmla="*/ 544244 h 635684"/>
                <a:gd name="connsiteX1" fmla="*/ 0 w 2387427"/>
                <a:gd name="connsiteY1" fmla="*/ 553458 h 635684"/>
                <a:gd name="connsiteX2" fmla="*/ 1054 w 2387427"/>
                <a:gd name="connsiteY2" fmla="*/ 551939 h 635684"/>
                <a:gd name="connsiteX3" fmla="*/ 85165 w 2387427"/>
                <a:gd name="connsiteY3" fmla="*/ 459394 h 635684"/>
                <a:gd name="connsiteX4" fmla="*/ 1194240 w 2387427"/>
                <a:gd name="connsiteY4" fmla="*/ 0 h 635684"/>
                <a:gd name="connsiteX5" fmla="*/ 2303315 w 2387427"/>
                <a:gd name="connsiteY5" fmla="*/ 459394 h 635684"/>
                <a:gd name="connsiteX6" fmla="*/ 2387427 w 2387427"/>
                <a:gd name="connsiteY6" fmla="*/ 551940 h 635684"/>
                <a:gd name="connsiteX7" fmla="*/ 2385176 w 2387427"/>
                <a:gd name="connsiteY7" fmla="*/ 553458 h 635684"/>
                <a:gd name="connsiteX8" fmla="*/ 1029613 w 2387427"/>
                <a:gd name="connsiteY8" fmla="*/ 635684 h 635684"/>
                <a:gd name="connsiteX0" fmla="*/ 938173 w 2387427"/>
                <a:gd name="connsiteY0" fmla="*/ 544244 h 553458"/>
                <a:gd name="connsiteX1" fmla="*/ 0 w 2387427"/>
                <a:gd name="connsiteY1" fmla="*/ 553458 h 553458"/>
                <a:gd name="connsiteX2" fmla="*/ 1054 w 2387427"/>
                <a:gd name="connsiteY2" fmla="*/ 551939 h 553458"/>
                <a:gd name="connsiteX3" fmla="*/ 85165 w 2387427"/>
                <a:gd name="connsiteY3" fmla="*/ 459394 h 553458"/>
                <a:gd name="connsiteX4" fmla="*/ 1194240 w 2387427"/>
                <a:gd name="connsiteY4" fmla="*/ 0 h 553458"/>
                <a:gd name="connsiteX5" fmla="*/ 2303315 w 2387427"/>
                <a:gd name="connsiteY5" fmla="*/ 459394 h 553458"/>
                <a:gd name="connsiteX6" fmla="*/ 2387427 w 2387427"/>
                <a:gd name="connsiteY6" fmla="*/ 551940 h 553458"/>
                <a:gd name="connsiteX7" fmla="*/ 2385176 w 2387427"/>
                <a:gd name="connsiteY7" fmla="*/ 553458 h 553458"/>
                <a:gd name="connsiteX0" fmla="*/ 0 w 2387427"/>
                <a:gd name="connsiteY0" fmla="*/ 553458 h 553458"/>
                <a:gd name="connsiteX1" fmla="*/ 1054 w 2387427"/>
                <a:gd name="connsiteY1" fmla="*/ 551939 h 553458"/>
                <a:gd name="connsiteX2" fmla="*/ 85165 w 2387427"/>
                <a:gd name="connsiteY2" fmla="*/ 459394 h 553458"/>
                <a:gd name="connsiteX3" fmla="*/ 1194240 w 2387427"/>
                <a:gd name="connsiteY3" fmla="*/ 0 h 553458"/>
                <a:gd name="connsiteX4" fmla="*/ 2303315 w 2387427"/>
                <a:gd name="connsiteY4" fmla="*/ 459394 h 553458"/>
                <a:gd name="connsiteX5" fmla="*/ 2387427 w 2387427"/>
                <a:gd name="connsiteY5" fmla="*/ 551940 h 553458"/>
                <a:gd name="connsiteX6" fmla="*/ 2385176 w 2387427"/>
                <a:gd name="connsiteY6" fmla="*/ 553458 h 5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427" h="553458">
                  <a:moveTo>
                    <a:pt x="0" y="553458"/>
                  </a:moveTo>
                  <a:lnTo>
                    <a:pt x="1054" y="551939"/>
                  </a:lnTo>
                  <a:lnTo>
                    <a:pt x="85165" y="459394"/>
                  </a:lnTo>
                  <a:cubicBezTo>
                    <a:pt x="369002" y="175557"/>
                    <a:pt x="761119" y="0"/>
                    <a:pt x="1194240" y="0"/>
                  </a:cubicBezTo>
                  <a:cubicBezTo>
                    <a:pt x="1627361" y="0"/>
                    <a:pt x="2019478" y="175557"/>
                    <a:pt x="2303315" y="459394"/>
                  </a:cubicBezTo>
                  <a:lnTo>
                    <a:pt x="2387427" y="551940"/>
                  </a:lnTo>
                  <a:lnTo>
                    <a:pt x="2385176" y="553458"/>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46">
              <a:extLst/>
            </p:cNvPr>
            <p:cNvSpPr/>
            <p:nvPr/>
          </p:nvSpPr>
          <p:spPr bwMode="auto">
            <a:xfrm flipV="1">
              <a:off x="11616993" y="4983474"/>
              <a:ext cx="2387427" cy="553458"/>
            </a:xfrm>
            <a:custGeom>
              <a:avLst/>
              <a:gdLst>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0 w 2387427"/>
                <a:gd name="connsiteY4" fmla="*/ 553458 h 553458"/>
                <a:gd name="connsiteX5" fmla="*/ 1054 w 2387427"/>
                <a:gd name="connsiteY5" fmla="*/ 551939 h 553458"/>
                <a:gd name="connsiteX6" fmla="*/ 85165 w 2387427"/>
                <a:gd name="connsiteY6" fmla="*/ 459394 h 553458"/>
                <a:gd name="connsiteX7" fmla="*/ 1194240 w 2387427"/>
                <a:gd name="connsiteY7" fmla="*/ 0 h 553458"/>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938173 w 2387427"/>
                <a:gd name="connsiteY4" fmla="*/ 544244 h 553458"/>
                <a:gd name="connsiteX5" fmla="*/ 0 w 2387427"/>
                <a:gd name="connsiteY5" fmla="*/ 553458 h 553458"/>
                <a:gd name="connsiteX6" fmla="*/ 1054 w 2387427"/>
                <a:gd name="connsiteY6" fmla="*/ 551939 h 553458"/>
                <a:gd name="connsiteX7" fmla="*/ 85165 w 2387427"/>
                <a:gd name="connsiteY7" fmla="*/ 459394 h 553458"/>
                <a:gd name="connsiteX8" fmla="*/ 1194240 w 2387427"/>
                <a:gd name="connsiteY8" fmla="*/ 0 h 553458"/>
                <a:gd name="connsiteX0" fmla="*/ 938173 w 2387427"/>
                <a:gd name="connsiteY0" fmla="*/ 544244 h 635684"/>
                <a:gd name="connsiteX1" fmla="*/ 0 w 2387427"/>
                <a:gd name="connsiteY1" fmla="*/ 553458 h 635684"/>
                <a:gd name="connsiteX2" fmla="*/ 1054 w 2387427"/>
                <a:gd name="connsiteY2" fmla="*/ 551939 h 635684"/>
                <a:gd name="connsiteX3" fmla="*/ 85165 w 2387427"/>
                <a:gd name="connsiteY3" fmla="*/ 459394 h 635684"/>
                <a:gd name="connsiteX4" fmla="*/ 1194240 w 2387427"/>
                <a:gd name="connsiteY4" fmla="*/ 0 h 635684"/>
                <a:gd name="connsiteX5" fmla="*/ 2303315 w 2387427"/>
                <a:gd name="connsiteY5" fmla="*/ 459394 h 635684"/>
                <a:gd name="connsiteX6" fmla="*/ 2387427 w 2387427"/>
                <a:gd name="connsiteY6" fmla="*/ 551940 h 635684"/>
                <a:gd name="connsiteX7" fmla="*/ 2385176 w 2387427"/>
                <a:gd name="connsiteY7" fmla="*/ 553458 h 635684"/>
                <a:gd name="connsiteX8" fmla="*/ 1029613 w 2387427"/>
                <a:gd name="connsiteY8" fmla="*/ 635684 h 635684"/>
                <a:gd name="connsiteX0" fmla="*/ 938173 w 2387427"/>
                <a:gd name="connsiteY0" fmla="*/ 544244 h 553458"/>
                <a:gd name="connsiteX1" fmla="*/ 0 w 2387427"/>
                <a:gd name="connsiteY1" fmla="*/ 553458 h 553458"/>
                <a:gd name="connsiteX2" fmla="*/ 1054 w 2387427"/>
                <a:gd name="connsiteY2" fmla="*/ 551939 h 553458"/>
                <a:gd name="connsiteX3" fmla="*/ 85165 w 2387427"/>
                <a:gd name="connsiteY3" fmla="*/ 459394 h 553458"/>
                <a:gd name="connsiteX4" fmla="*/ 1194240 w 2387427"/>
                <a:gd name="connsiteY4" fmla="*/ 0 h 553458"/>
                <a:gd name="connsiteX5" fmla="*/ 2303315 w 2387427"/>
                <a:gd name="connsiteY5" fmla="*/ 459394 h 553458"/>
                <a:gd name="connsiteX6" fmla="*/ 2387427 w 2387427"/>
                <a:gd name="connsiteY6" fmla="*/ 551940 h 553458"/>
                <a:gd name="connsiteX7" fmla="*/ 2385176 w 2387427"/>
                <a:gd name="connsiteY7" fmla="*/ 553458 h 553458"/>
                <a:gd name="connsiteX0" fmla="*/ 0 w 2387427"/>
                <a:gd name="connsiteY0" fmla="*/ 553458 h 553458"/>
                <a:gd name="connsiteX1" fmla="*/ 1054 w 2387427"/>
                <a:gd name="connsiteY1" fmla="*/ 551939 h 553458"/>
                <a:gd name="connsiteX2" fmla="*/ 85165 w 2387427"/>
                <a:gd name="connsiteY2" fmla="*/ 459394 h 553458"/>
                <a:gd name="connsiteX3" fmla="*/ 1194240 w 2387427"/>
                <a:gd name="connsiteY3" fmla="*/ 0 h 553458"/>
                <a:gd name="connsiteX4" fmla="*/ 2303315 w 2387427"/>
                <a:gd name="connsiteY4" fmla="*/ 459394 h 553458"/>
                <a:gd name="connsiteX5" fmla="*/ 2387427 w 2387427"/>
                <a:gd name="connsiteY5" fmla="*/ 551940 h 553458"/>
                <a:gd name="connsiteX6" fmla="*/ 2385176 w 2387427"/>
                <a:gd name="connsiteY6" fmla="*/ 553458 h 5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427" h="553458">
                  <a:moveTo>
                    <a:pt x="0" y="553458"/>
                  </a:moveTo>
                  <a:lnTo>
                    <a:pt x="1054" y="551939"/>
                  </a:lnTo>
                  <a:lnTo>
                    <a:pt x="85165" y="459394"/>
                  </a:lnTo>
                  <a:cubicBezTo>
                    <a:pt x="369002" y="175557"/>
                    <a:pt x="761119" y="0"/>
                    <a:pt x="1194240" y="0"/>
                  </a:cubicBezTo>
                  <a:cubicBezTo>
                    <a:pt x="1627361" y="0"/>
                    <a:pt x="2019478" y="175557"/>
                    <a:pt x="2303315" y="459394"/>
                  </a:cubicBezTo>
                  <a:lnTo>
                    <a:pt x="2387427" y="551940"/>
                  </a:lnTo>
                  <a:lnTo>
                    <a:pt x="2385176" y="553458"/>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348A1FA6-F37A-440C-82A7-5B1111EC70EE}"/>
              </a:ext>
            </a:extLst>
          </p:cNvPr>
          <p:cNvGrpSpPr/>
          <p:nvPr/>
        </p:nvGrpSpPr>
        <p:grpSpPr>
          <a:xfrm>
            <a:off x="4673935" y="2860465"/>
            <a:ext cx="2844131" cy="2060951"/>
            <a:chOff x="4767656" y="2917325"/>
            <a:chExt cx="2901162" cy="2102277"/>
          </a:xfrm>
        </p:grpSpPr>
        <p:sp>
          <p:nvSpPr>
            <p:cNvPr id="8" name="Oval 7">
              <a:extLst>
                <a:ext uri="{FF2B5EF4-FFF2-40B4-BE49-F238E27FC236}">
                  <a16:creationId xmlns:a16="http://schemas.microsoft.com/office/drawing/2014/main" id="{B48440DD-DE3B-458B-B945-9A958A520E2D}"/>
                </a:ext>
              </a:extLst>
            </p:cNvPr>
            <p:cNvSpPr/>
            <p:nvPr/>
          </p:nvSpPr>
          <p:spPr bwMode="auto">
            <a:xfrm>
              <a:off x="4767656" y="2917325"/>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 name="Oval 98">
              <a:extLst>
                <a:ext uri="{FF2B5EF4-FFF2-40B4-BE49-F238E27FC236}">
                  <a16:creationId xmlns:a16="http://schemas.microsoft.com/office/drawing/2014/main" id="{0623BADC-F5DE-4F75-ABBC-96FF4675C79C}"/>
                </a:ext>
              </a:extLst>
            </p:cNvPr>
            <p:cNvSpPr/>
            <p:nvPr/>
          </p:nvSpPr>
          <p:spPr bwMode="auto">
            <a:xfrm>
              <a:off x="7344997" y="2917325"/>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 name="Oval 99">
              <a:extLst>
                <a:ext uri="{FF2B5EF4-FFF2-40B4-BE49-F238E27FC236}">
                  <a16:creationId xmlns:a16="http://schemas.microsoft.com/office/drawing/2014/main" id="{2F3993AD-2CE4-4BE8-8780-003102D7EB1D}"/>
                </a:ext>
              </a:extLst>
            </p:cNvPr>
            <p:cNvSpPr/>
            <p:nvPr/>
          </p:nvSpPr>
          <p:spPr bwMode="auto">
            <a:xfrm>
              <a:off x="4767656" y="4695781"/>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DC798809-FC89-477B-868C-BF71B3FA9FA0}"/>
                </a:ext>
              </a:extLst>
            </p:cNvPr>
            <p:cNvSpPr/>
            <p:nvPr/>
          </p:nvSpPr>
          <p:spPr bwMode="auto">
            <a:xfrm>
              <a:off x="7344997" y="4695781"/>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3" name="Rectangle 22">
            <a:extLst>
              <a:ext uri="{FF2B5EF4-FFF2-40B4-BE49-F238E27FC236}">
                <a16:creationId xmlns:a16="http://schemas.microsoft.com/office/drawing/2014/main" id="{B517E80A-1EC8-4846-AC45-D48FB73C318F}"/>
              </a:ext>
            </a:extLst>
          </p:cNvPr>
          <p:cNvSpPr/>
          <p:nvPr/>
        </p:nvSpPr>
        <p:spPr>
          <a:xfrm>
            <a:off x="2259431" y="4445465"/>
            <a:ext cx="2316929" cy="621284"/>
          </a:xfrm>
          <a:prstGeom prst="rect">
            <a:avLst/>
          </a:prstGeom>
          <a:ln>
            <a:noFill/>
          </a:ln>
        </p:spPr>
        <p:txBody>
          <a:bodyPr wrap="none" lIns="182855" tIns="146284" rIns="182855" bIns="146284">
            <a:spAutoFit/>
          </a:bodyPr>
          <a:lstStyle/>
          <a:p>
            <a:pPr marL="0" marR="0" lvl="0" indent="0" algn="r"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AI SOLUTIONS</a:t>
            </a:r>
          </a:p>
        </p:txBody>
      </p:sp>
      <p:sp>
        <p:nvSpPr>
          <p:cNvPr id="24" name="Rectangle 23">
            <a:extLst>
              <a:ext uri="{FF2B5EF4-FFF2-40B4-BE49-F238E27FC236}">
                <a16:creationId xmlns:a16="http://schemas.microsoft.com/office/drawing/2014/main" id="{A4A5595F-B719-4A9D-82FD-130C64ADC043}"/>
              </a:ext>
            </a:extLst>
          </p:cNvPr>
          <p:cNvSpPr/>
          <p:nvPr/>
        </p:nvSpPr>
        <p:spPr>
          <a:xfrm>
            <a:off x="7615642" y="2701969"/>
            <a:ext cx="3116828" cy="621284"/>
          </a:xfrm>
          <a:prstGeom prst="rect">
            <a:avLst/>
          </a:prstGeom>
          <a:ln>
            <a:noFill/>
          </a:ln>
        </p:spPr>
        <p:txBody>
          <a:bodyPr wrap="none" lIns="182855" tIns="146284" rIns="182855" bIns="146284">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INTELLIGENT AGENT</a:t>
            </a:r>
          </a:p>
        </p:txBody>
      </p:sp>
      <p:sp>
        <p:nvSpPr>
          <p:cNvPr id="25" name="Rectangle 24">
            <a:extLst>
              <a:ext uri="{FF2B5EF4-FFF2-40B4-BE49-F238E27FC236}">
                <a16:creationId xmlns:a16="http://schemas.microsoft.com/office/drawing/2014/main" id="{D662F238-3FFB-4A71-B2B0-3018E1E64A6A}"/>
              </a:ext>
            </a:extLst>
          </p:cNvPr>
          <p:cNvSpPr/>
          <p:nvPr/>
        </p:nvSpPr>
        <p:spPr>
          <a:xfrm>
            <a:off x="7615640" y="4445465"/>
            <a:ext cx="2357005" cy="621284"/>
          </a:xfrm>
          <a:prstGeom prst="rect">
            <a:avLst/>
          </a:prstGeom>
          <a:ln>
            <a:noFill/>
          </a:ln>
        </p:spPr>
        <p:txBody>
          <a:bodyPr wrap="none" lIns="182855" tIns="146284" rIns="182855" bIns="146284">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APPLICATIONS</a:t>
            </a:r>
          </a:p>
        </p:txBody>
      </p:sp>
      <p:sp>
        <p:nvSpPr>
          <p:cNvPr id="46" name="Rectangle 45">
            <a:extLst>
              <a:ext uri="{FF2B5EF4-FFF2-40B4-BE49-F238E27FC236}">
                <a16:creationId xmlns:a16="http://schemas.microsoft.com/office/drawing/2014/main" id="{273CC44B-31D4-4B9F-A376-4F1DEA6DD56B}"/>
              </a:ext>
            </a:extLst>
          </p:cNvPr>
          <p:cNvSpPr/>
          <p:nvPr/>
        </p:nvSpPr>
        <p:spPr>
          <a:xfrm>
            <a:off x="2358818" y="2701969"/>
            <a:ext cx="2217543" cy="621284"/>
          </a:xfrm>
          <a:prstGeom prst="rect">
            <a:avLst/>
          </a:prstGeom>
          <a:ln>
            <a:noFill/>
          </a:ln>
        </p:spPr>
        <p:txBody>
          <a:bodyPr wrap="none" lIns="182855" tIns="146284" rIns="182855" bIns="146284">
            <a:spAutoFit/>
          </a:bodyPr>
          <a:lstStyle/>
          <a:p>
            <a:pPr marL="0" marR="0" lvl="0" indent="0" algn="r"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AI PLATFORM</a:t>
            </a:r>
          </a:p>
        </p:txBody>
      </p:sp>
      <p:grpSp>
        <p:nvGrpSpPr>
          <p:cNvPr id="102" name="Group 101">
            <a:extLst>
              <a:ext uri="{FF2B5EF4-FFF2-40B4-BE49-F238E27FC236}">
                <a16:creationId xmlns:a16="http://schemas.microsoft.com/office/drawing/2014/main" id="{378AF508-1B73-4E4A-9E75-2D387FB76430}"/>
              </a:ext>
            </a:extLst>
          </p:cNvPr>
          <p:cNvGrpSpPr/>
          <p:nvPr/>
        </p:nvGrpSpPr>
        <p:grpSpPr>
          <a:xfrm>
            <a:off x="-17314" y="1367252"/>
            <a:ext cx="11990161" cy="418191"/>
            <a:chOff x="-18182" y="3651332"/>
            <a:chExt cx="11991862" cy="418250"/>
          </a:xfrm>
        </p:grpSpPr>
        <p:cxnSp>
          <p:nvCxnSpPr>
            <p:cNvPr id="103" name="Straight Connector 102">
              <a:extLst>
                <a:ext uri="{FF2B5EF4-FFF2-40B4-BE49-F238E27FC236}">
                  <a16:creationId xmlns:a16="http://schemas.microsoft.com/office/drawing/2014/main" id="{FC58E374-E955-483E-A873-6A484F2565A0}"/>
                </a:ext>
              </a:extLst>
            </p:cNvPr>
            <p:cNvCxnSpPr>
              <a:cxnSpLocks/>
            </p:cNvCxnSpPr>
            <p:nvPr/>
          </p:nvCxnSpPr>
          <p:spPr>
            <a:xfrm flipV="1">
              <a:off x="-18182" y="3866852"/>
              <a:ext cx="11991862" cy="362"/>
            </a:xfrm>
            <a:prstGeom prst="line">
              <a:avLst/>
            </a:prstGeom>
            <a:noFill/>
            <a:ln w="15875" cap="flat" cmpd="sng" algn="ctr">
              <a:solidFill>
                <a:schemeClr val="accent1"/>
              </a:solidFill>
              <a:prstDash val="solid"/>
              <a:headEnd type="none"/>
              <a:tailEnd type="none"/>
            </a:ln>
            <a:effectLst/>
          </p:spPr>
        </p:cxnSp>
        <p:sp>
          <p:nvSpPr>
            <p:cNvPr id="104" name="Rectangle 103">
              <a:extLst>
                <a:ext uri="{FF2B5EF4-FFF2-40B4-BE49-F238E27FC236}">
                  <a16:creationId xmlns:a16="http://schemas.microsoft.com/office/drawing/2014/main" id="{D2870510-65F8-42CE-B7A9-8A990394F44F}"/>
                </a:ext>
              </a:extLst>
            </p:cNvPr>
            <p:cNvSpPr/>
            <p:nvPr/>
          </p:nvSpPr>
          <p:spPr>
            <a:xfrm>
              <a:off x="5185152" y="3651332"/>
              <a:ext cx="1821698" cy="418250"/>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Intelligence</a:t>
              </a:r>
            </a:p>
          </p:txBody>
        </p:sp>
      </p:grpSp>
      <p:sp>
        <p:nvSpPr>
          <p:cNvPr id="105" name="arrow">
            <a:extLst>
              <a:ext uri="{FF2B5EF4-FFF2-40B4-BE49-F238E27FC236}">
                <a16:creationId xmlns:a16="http://schemas.microsoft.com/office/drawing/2014/main" id="{0F6184A0-EE7A-464A-8568-15FF6FD6503A}"/>
              </a:ext>
            </a:extLst>
          </p:cNvPr>
          <p:cNvSpPr>
            <a:spLocks noChangeAspect="1" noEditPoints="1"/>
          </p:cNvSpPr>
          <p:nvPr/>
        </p:nvSpPr>
        <p:spPr bwMode="auto">
          <a:xfrm>
            <a:off x="11794373" y="1500572"/>
            <a:ext cx="178475" cy="16468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useBgFill="1">
        <p:nvSpPr>
          <p:cNvPr id="106" name="Rectangle 105">
            <a:extLst>
              <a:ext uri="{FF2B5EF4-FFF2-40B4-BE49-F238E27FC236}">
                <a16:creationId xmlns:a16="http://schemas.microsoft.com/office/drawing/2014/main" id="{DBF7A13E-80D4-4C8D-8278-2D764DACBC83}"/>
              </a:ext>
            </a:extLst>
          </p:cNvPr>
          <p:cNvSpPr/>
          <p:nvPr/>
        </p:nvSpPr>
        <p:spPr bwMode="auto">
          <a:xfrm>
            <a:off x="3346372" y="1404576"/>
            <a:ext cx="488848" cy="356677"/>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useBgFill="1">
        <p:nvSpPr>
          <p:cNvPr id="107" name="Rectangle 106">
            <a:extLst>
              <a:ext uri="{FF2B5EF4-FFF2-40B4-BE49-F238E27FC236}">
                <a16:creationId xmlns:a16="http://schemas.microsoft.com/office/drawing/2014/main" id="{9BC1847F-8BF8-4953-AFAF-097C243F0891}"/>
              </a:ext>
            </a:extLst>
          </p:cNvPr>
          <p:cNvSpPr/>
          <p:nvPr/>
        </p:nvSpPr>
        <p:spPr bwMode="auto">
          <a:xfrm>
            <a:off x="7920269" y="1404576"/>
            <a:ext cx="488848" cy="356677"/>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2EE74A4C-0644-421A-BA65-2A3F2871D586}"/>
              </a:ext>
            </a:extLst>
          </p:cNvPr>
          <p:cNvSpPr/>
          <p:nvPr/>
        </p:nvSpPr>
        <p:spPr>
          <a:xfrm>
            <a:off x="1070824" y="1367247"/>
            <a:ext cx="826667" cy="418191"/>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Data</a:t>
            </a:r>
          </a:p>
        </p:txBody>
      </p:sp>
      <p:sp>
        <p:nvSpPr>
          <p:cNvPr id="109" name="Rectangle 108">
            <a:extLst>
              <a:ext uri="{FF2B5EF4-FFF2-40B4-BE49-F238E27FC236}">
                <a16:creationId xmlns:a16="http://schemas.microsoft.com/office/drawing/2014/main" id="{8545BC6B-09C7-4788-A966-1BC70D655F87}"/>
              </a:ext>
            </a:extLst>
          </p:cNvPr>
          <p:cNvSpPr/>
          <p:nvPr/>
        </p:nvSpPr>
        <p:spPr>
          <a:xfrm>
            <a:off x="9592149" y="1367247"/>
            <a:ext cx="1786303" cy="418191"/>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Experiences</a:t>
            </a:r>
          </a:p>
        </p:txBody>
      </p:sp>
      <p:sp>
        <p:nvSpPr>
          <p:cNvPr id="110" name="arrow_15">
            <a:extLst>
              <a:ext uri="{FF2B5EF4-FFF2-40B4-BE49-F238E27FC236}">
                <a16:creationId xmlns:a16="http://schemas.microsoft.com/office/drawing/2014/main" id="{0C41F93F-B7E9-4E07-8F68-23FCD0850C59}"/>
              </a:ext>
            </a:extLst>
          </p:cNvPr>
          <p:cNvSpPr>
            <a:spLocks noChangeAspect="1" noEditPoints="1"/>
          </p:cNvSpPr>
          <p:nvPr/>
        </p:nvSpPr>
        <p:spPr bwMode="auto">
          <a:xfrm>
            <a:off x="3416220" y="1409134"/>
            <a:ext cx="349152" cy="3475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1" name="arrow_15">
            <a:extLst>
              <a:ext uri="{FF2B5EF4-FFF2-40B4-BE49-F238E27FC236}">
                <a16:creationId xmlns:a16="http://schemas.microsoft.com/office/drawing/2014/main" id="{782E24DB-A137-4027-AFF7-BCD7D3FDD59A}"/>
              </a:ext>
            </a:extLst>
          </p:cNvPr>
          <p:cNvSpPr>
            <a:spLocks noChangeAspect="1" noEditPoints="1"/>
          </p:cNvSpPr>
          <p:nvPr/>
        </p:nvSpPr>
        <p:spPr bwMode="auto">
          <a:xfrm>
            <a:off x="7988769" y="1409134"/>
            <a:ext cx="349152" cy="3475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8" name="Title 6">
            <a:extLst>
              <a:ext uri="{FF2B5EF4-FFF2-40B4-BE49-F238E27FC236}">
                <a16:creationId xmlns:a16="http://schemas.microsoft.com/office/drawing/2014/main" id="{45AA8CDB-8B09-41C2-80C0-4D0E0BA5795B}"/>
              </a:ext>
            </a:extLst>
          </p:cNvPr>
          <p:cNvSpPr txBox="1">
            <a:spLocks/>
          </p:cNvSpPr>
          <p:nvPr/>
        </p:nvSpPr>
        <p:spPr>
          <a:xfrm>
            <a:off x="268462" y="291549"/>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a:t>
            </a:r>
          </a:p>
        </p:txBody>
      </p:sp>
    </p:spTree>
    <p:extLst>
      <p:ext uri="{BB962C8B-B14F-4D97-AF65-F5344CB8AC3E}">
        <p14:creationId xmlns:p14="http://schemas.microsoft.com/office/powerpoint/2010/main" val="23157007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7"/>
                                        </p:tgtEl>
                                      </p:cBhvr>
                                      <p:by x="0" y="0"/>
                                    </p:animScale>
                                  </p:childTnLst>
                                </p:cTn>
                              </p:par>
                              <p:par>
                                <p:cTn id="9" presetID="1" presetClass="entr" presetSubtype="0" fill="hold" nodeType="withEffect">
                                  <p:stCondLst>
                                    <p:cond delay="0"/>
                                  </p:stCondLst>
                                  <p:childTnLst>
                                    <p:set>
                                      <p:cBhvr>
                                        <p:cTn id="10" dur="1" fill="hold">
                                          <p:stCondLst>
                                            <p:cond delay="399"/>
                                          </p:stCondLst>
                                        </p:cTn>
                                        <p:tgtEl>
                                          <p:spTgt spid="11"/>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400" fill="hold"/>
                                        <p:tgtEl>
                                          <p:spTgt spid="11"/>
                                        </p:tgtEl>
                                      </p:cBhvr>
                                      <p:by x="0" y="0"/>
                                    </p:animScale>
                                  </p:childTnLst>
                                </p:cTn>
                              </p:par>
                              <p:par>
                                <p:cTn id="13" presetID="10" presetClass="entr" presetSubtype="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265783"/>
          </a:xfrm>
        </p:spPr>
        <p:txBody>
          <a:bodyPr/>
          <a:lstStyle/>
          <a:p>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BEF89-C1C8-EE4A-B536-1E1A23F20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1" y="1307484"/>
            <a:ext cx="10816299" cy="5259004"/>
          </a:xfrm>
          <a:prstGeom prst="rect">
            <a:avLst/>
          </a:prstGeom>
        </p:spPr>
      </p:pic>
      <p:sp>
        <p:nvSpPr>
          <p:cNvPr id="2" name="Title 1">
            <a:extLst>
              <a:ext uri="{FF2B5EF4-FFF2-40B4-BE49-F238E27FC236}">
                <a16:creationId xmlns:a16="http://schemas.microsoft.com/office/drawing/2014/main" id="{4C369834-536D-7A44-9D69-4F6EE9362188}"/>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DEVELOPMENT ENVIRONMENT</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Microsoft Bot Framework</a:t>
            </a:r>
            <a:br>
              <a:rPr lang="it-IT">
                <a:gradFill>
                  <a:gsLst>
                    <a:gs pos="1250">
                      <a:srgbClr val="353535"/>
                    </a:gs>
                    <a:gs pos="100000">
                      <a:srgbClr val="353535"/>
                    </a:gs>
                  </a:gsLst>
                  <a:lin ang="5400000" scaled="0"/>
                </a:gradFill>
              </a:rPr>
            </a:br>
            <a:endParaRPr lang="en-US"/>
          </a:p>
        </p:txBody>
      </p:sp>
      <p:pic>
        <p:nvPicPr>
          <p:cNvPr id="9" name="Picture 2" descr="http://icons.iconarchive.com/icons/dakirby309/simply-styled/256/Microsoft-Visual-Studio-icon.png">
            <a:extLst>
              <a:ext uri="{FF2B5EF4-FFF2-40B4-BE49-F238E27FC236}">
                <a16:creationId xmlns:a16="http://schemas.microsoft.com/office/drawing/2014/main" id="{3612C5D2-3EF1-45C2-879A-1D484BA2F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503" y="388938"/>
            <a:ext cx="232823" cy="23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9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2755</TotalTime>
  <Words>6662</Words>
  <Application>Microsoft Macintosh PowerPoint</Application>
  <PresentationFormat>Widescreen</PresentationFormat>
  <Paragraphs>1002</Paragraphs>
  <Slides>57</Slides>
  <Notes>54</Notes>
  <HiddenSlides>0</HiddenSlides>
  <MMClips>1</MMClips>
  <ScaleCrop>false</ScaleCrop>
  <HeadingPairs>
    <vt:vector size="6" baseType="variant">
      <vt:variant>
        <vt:lpstr>Fonts Used</vt:lpstr>
      </vt:variant>
      <vt:variant>
        <vt:i4>12</vt:i4>
      </vt:variant>
      <vt:variant>
        <vt:lpstr>Theme</vt:lpstr>
      </vt:variant>
      <vt:variant>
        <vt:i4>13</vt:i4>
      </vt:variant>
      <vt:variant>
        <vt:lpstr>Slide Titles</vt:lpstr>
      </vt:variant>
      <vt:variant>
        <vt:i4>57</vt:i4>
      </vt:variant>
    </vt:vector>
  </HeadingPairs>
  <TitlesOfParts>
    <vt:vector size="82" baseType="lpstr">
      <vt:lpstr>Arial</vt:lpstr>
      <vt:lpstr>Calibri</vt:lpstr>
      <vt:lpstr>Calibri Light</vt:lpstr>
      <vt:lpstr>Consolas</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PowerPoint Presentation</vt:lpstr>
      <vt:lpstr>PowerPoint Presentation</vt:lpstr>
      <vt:lpstr>Agenda</vt:lpstr>
      <vt:lpstr>PowerPoint Presentation</vt:lpstr>
      <vt:lpstr>PowerPoint Presentation</vt:lpstr>
      <vt:lpstr>BREADTH Microsoft AI Platform: Azure + AI</vt:lpstr>
      <vt:lpstr>AI resources Get started</vt:lpstr>
      <vt:lpstr>Why a bot? </vt:lpstr>
      <vt:lpstr>DEVELOPMENT ENVIRONMENT Microsoft Bot Framework </vt:lpstr>
      <vt:lpstr>UX SUPPORT Channels</vt:lpstr>
      <vt:lpstr>PowerPoint Presentation</vt:lpstr>
      <vt:lpstr>Demo</vt:lpstr>
      <vt:lpstr>Understand Technology Capability</vt:lpstr>
      <vt:lpstr>PowerPoint Presentation</vt:lpstr>
      <vt:lpstr>PowerPoint Presentation</vt:lpstr>
      <vt:lpstr>PowerPoint Presentation</vt:lpstr>
      <vt:lpstr>Microsoft Cognitive Services Customization</vt:lpstr>
      <vt:lpstr>PowerPoint Presentation</vt:lpstr>
      <vt:lpstr>Supporting Technologies</vt:lpstr>
      <vt:lpstr>Mapping Bot Capability to Organization Objectives</vt:lpstr>
      <vt:lpstr>PowerPoint Presentation</vt:lpstr>
      <vt:lpstr>PowerPoint Presentation</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PowerPoint Presentation</vt:lpstr>
      <vt:lpstr>Best Practices</vt:lpstr>
      <vt:lpstr>PowerPoint Presentation</vt:lpstr>
      <vt:lpstr>PowerPoint Presentation</vt:lpstr>
      <vt:lpstr>BUSINESS USER ACCESSIBILITY QnA Maker</vt:lpstr>
      <vt:lpstr>PowerPoint Presentation</vt:lpstr>
      <vt:lpstr>Lab 1 - LUIS</vt:lpstr>
      <vt:lpstr>Azure Search</vt:lpstr>
      <vt:lpstr>PowerPoint Presentation</vt:lpstr>
      <vt:lpstr>Typical workflow</vt:lpstr>
      <vt:lpstr>Lab 2 – Azure Search</vt:lpstr>
      <vt:lpstr>Creating Intelligent Bots</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Customer Story</vt:lpstr>
      <vt:lpstr>Personal Financial Assistant</vt:lpstr>
      <vt:lpstr> 1-3PM (take breaks as needed) Tip: go slow, read carefully, don’t skip steps   TIP: Make sure you create EchoBot NOT BasicBot in Portal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2</cp:revision>
  <dcterms:created xsi:type="dcterms:W3CDTF">2018-11-27T23:27:12Z</dcterms:created>
  <dcterms:modified xsi:type="dcterms:W3CDTF">2018-12-02T20:25:39Z</dcterms:modified>
</cp:coreProperties>
</file>